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3"/>
  </p:notesMasterIdLst>
  <p:sldIdLst>
    <p:sldId id="261" r:id="rId2"/>
  </p:sldIdLst>
  <p:sldSz cx="7775575" cy="10907713"/>
  <p:notesSz cx="7318375" cy="104505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CCFC"/>
    <a:srgbClr val="B12D9E"/>
    <a:srgbClr val="E94708"/>
    <a:srgbClr val="40220F"/>
    <a:srgbClr val="40210F"/>
    <a:srgbClr val="006834"/>
    <a:srgbClr val="906E30"/>
    <a:srgbClr val="82582D"/>
    <a:srgbClr val="A4723A"/>
    <a:srgbClr val="6647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7DA74D-E179-4BB3-9775-2047B8BC2B19}" v="8" dt="2020-07-21T04:32:30.7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1989" y="4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171295" cy="524340"/>
          </a:xfrm>
          <a:prstGeom prst="rect">
            <a:avLst/>
          </a:prstGeom>
        </p:spPr>
        <p:txBody>
          <a:bodyPr vert="horz" lIns="97166" tIns="48583" rIns="97166" bIns="48583" rtlCol="0"/>
          <a:lstStyle>
            <a:lvl1pPr algn="l">
              <a:defRPr sz="1200"/>
            </a:lvl1pPr>
          </a:lstStyle>
          <a:p>
            <a:endParaRPr kumimoji="1" lang="ja-JP" altLang="en-US"/>
          </a:p>
        </p:txBody>
      </p:sp>
      <p:sp>
        <p:nvSpPr>
          <p:cNvPr id="3" name="日付プレースホルダー 2"/>
          <p:cNvSpPr>
            <a:spLocks noGrp="1"/>
          </p:cNvSpPr>
          <p:nvPr>
            <p:ph type="dt" idx="1"/>
          </p:nvPr>
        </p:nvSpPr>
        <p:spPr>
          <a:xfrm>
            <a:off x="4145388" y="0"/>
            <a:ext cx="3171295" cy="524340"/>
          </a:xfrm>
          <a:prstGeom prst="rect">
            <a:avLst/>
          </a:prstGeom>
        </p:spPr>
        <p:txBody>
          <a:bodyPr vert="horz" lIns="97166" tIns="48583" rIns="97166" bIns="48583" rtlCol="0"/>
          <a:lstStyle>
            <a:lvl1pPr algn="r">
              <a:defRPr sz="1200"/>
            </a:lvl1pPr>
          </a:lstStyle>
          <a:p>
            <a:fld id="{70F99883-74AE-4A2C-81B7-5B86A08198C0}" type="datetimeFigureOut">
              <a:rPr kumimoji="1" lang="ja-JP" altLang="en-US" smtClean="0"/>
              <a:t>2020/7/21</a:t>
            </a:fld>
            <a:endParaRPr kumimoji="1" lang="ja-JP" altLang="en-US"/>
          </a:p>
        </p:txBody>
      </p:sp>
      <p:sp>
        <p:nvSpPr>
          <p:cNvPr id="4" name="スライド イメージ プレースホルダー 3"/>
          <p:cNvSpPr>
            <a:spLocks noGrp="1" noRot="1" noChangeAspect="1"/>
          </p:cNvSpPr>
          <p:nvPr>
            <p:ph type="sldImg" idx="2"/>
          </p:nvPr>
        </p:nvSpPr>
        <p:spPr>
          <a:xfrm>
            <a:off x="2401888" y="1304925"/>
            <a:ext cx="2514600" cy="3529013"/>
          </a:xfrm>
          <a:prstGeom prst="rect">
            <a:avLst/>
          </a:prstGeom>
          <a:noFill/>
          <a:ln w="12700">
            <a:solidFill>
              <a:prstClr val="black"/>
            </a:solidFill>
          </a:ln>
        </p:spPr>
        <p:txBody>
          <a:bodyPr vert="horz" lIns="97166" tIns="48583" rIns="97166" bIns="48583" rtlCol="0" anchor="ctr"/>
          <a:lstStyle/>
          <a:p>
            <a:endParaRPr lang="ja-JP" altLang="en-US"/>
          </a:p>
        </p:txBody>
      </p:sp>
      <p:sp>
        <p:nvSpPr>
          <p:cNvPr id="5" name="ノート プレースホルダー 4"/>
          <p:cNvSpPr>
            <a:spLocks noGrp="1"/>
          </p:cNvSpPr>
          <p:nvPr>
            <p:ph type="body" sz="quarter" idx="3"/>
          </p:nvPr>
        </p:nvSpPr>
        <p:spPr>
          <a:xfrm>
            <a:off x="731838" y="5029310"/>
            <a:ext cx="5854700" cy="4114889"/>
          </a:xfrm>
          <a:prstGeom prst="rect">
            <a:avLst/>
          </a:prstGeom>
        </p:spPr>
        <p:txBody>
          <a:bodyPr vert="horz" lIns="97166" tIns="48583" rIns="97166" bIns="4858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926176"/>
            <a:ext cx="3171295" cy="524339"/>
          </a:xfrm>
          <a:prstGeom prst="rect">
            <a:avLst/>
          </a:prstGeom>
        </p:spPr>
        <p:txBody>
          <a:bodyPr vert="horz" lIns="97166" tIns="48583" rIns="97166" bIns="4858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145388" y="9926176"/>
            <a:ext cx="3171295" cy="524339"/>
          </a:xfrm>
          <a:prstGeom prst="rect">
            <a:avLst/>
          </a:prstGeom>
        </p:spPr>
        <p:txBody>
          <a:bodyPr vert="horz" lIns="97166" tIns="48583" rIns="97166" bIns="48583"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7/21/2020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emf"/><Relationship Id="rId10" Type="http://schemas.openxmlformats.org/officeDocument/2006/relationships/image" Target="../media/image9.png"/><Relationship Id="rId4" Type="http://schemas.openxmlformats.org/officeDocument/2006/relationships/image" Target="../media/image3.emf"/><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5" y="8635802"/>
            <a:ext cx="7805109" cy="230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256" y="-59056"/>
            <a:ext cx="7761061" cy="6733669"/>
          </a:xfrm>
          <a:prstGeom prst="rect">
            <a:avLst/>
          </a:prstGeom>
        </p:spPr>
      </p:pic>
      <p:sp>
        <p:nvSpPr>
          <p:cNvPr id="4" name="TextBox 3"/>
          <p:cNvSpPr txBox="1"/>
          <p:nvPr/>
        </p:nvSpPr>
        <p:spPr>
          <a:xfrm>
            <a:off x="541227" y="-38554"/>
            <a:ext cx="5776686" cy="1277273"/>
          </a:xfrm>
          <a:prstGeom prst="rect">
            <a:avLst/>
          </a:prstGeom>
          <a:noFill/>
        </p:spPr>
        <p:txBody>
          <a:bodyPr wrap="square" rtlCol="0">
            <a:spAutoFit/>
          </a:bodyPr>
          <a:lstStyle/>
          <a:p>
            <a:pPr>
              <a:spcAft>
                <a:spcPts val="600"/>
              </a:spcAft>
            </a:pPr>
            <a:r>
              <a:rPr lang="ja-JP" altLang="en-US" sz="3600" b="1" spc="-100" dirty="0">
                <a:solidFill>
                  <a:srgbClr val="40210F"/>
                </a:solidFill>
                <a:latin typeface="ＭＳ 明朝" panose="02020609040205080304" pitchFamily="17" charset="-128"/>
                <a:ea typeface="ＭＳ 明朝" panose="02020609040205080304" pitchFamily="17" charset="-128"/>
                <a:cs typeface="Times New Roman" pitchFamily="18" charset="0"/>
              </a:rPr>
              <a:t>婚活前に自信をつけたい</a:t>
            </a:r>
            <a:endParaRPr lang="en-US" altLang="ja-JP" sz="3600" b="1" spc="-100" dirty="0">
              <a:solidFill>
                <a:srgbClr val="40210F"/>
              </a:solidFill>
              <a:latin typeface="ＭＳ 明朝" panose="02020609040205080304" pitchFamily="17" charset="-128"/>
              <a:ea typeface="ＭＳ 明朝" panose="02020609040205080304" pitchFamily="17" charset="-128"/>
              <a:cs typeface="Times New Roman" pitchFamily="18" charset="0"/>
            </a:endParaRPr>
          </a:p>
          <a:p>
            <a:pPr>
              <a:spcAft>
                <a:spcPts val="600"/>
              </a:spcAft>
            </a:pPr>
            <a:r>
              <a:rPr lang="ja-JP" altLang="en-US" sz="3600" b="1" spc="-100" dirty="0">
                <a:solidFill>
                  <a:srgbClr val="40210F"/>
                </a:solidFill>
                <a:latin typeface="ＭＳ 明朝" panose="02020609040205080304" pitchFamily="17" charset="-128"/>
                <a:ea typeface="ＭＳ 明朝" panose="02020609040205080304" pitchFamily="17" charset="-128"/>
                <a:cs typeface="Times New Roman" pitchFamily="18" charset="0"/>
              </a:rPr>
              <a:t>あなたへ</a:t>
            </a:r>
            <a:r>
              <a:rPr lang="en-US" altLang="ja-JP" sz="3600" b="1" spc="-100" dirty="0">
                <a:solidFill>
                  <a:srgbClr val="40210F"/>
                </a:solidFill>
                <a:latin typeface="ＭＳ 明朝" panose="02020609040205080304" pitchFamily="17" charset="-128"/>
                <a:ea typeface="ＭＳ 明朝" panose="02020609040205080304" pitchFamily="17" charset="-128"/>
                <a:cs typeface="Times New Roman" pitchFamily="18" charset="0"/>
              </a:rPr>
              <a:t>…</a:t>
            </a:r>
            <a:endParaRPr lang="en-US" sz="3600" b="1" spc="-100" dirty="0">
              <a:solidFill>
                <a:srgbClr val="40210F"/>
              </a:solidFill>
              <a:latin typeface="ＭＳ 明朝" panose="02020609040205080304" pitchFamily="17" charset="-128"/>
              <a:ea typeface="ＭＳ 明朝" panose="02020609040205080304" pitchFamily="17" charset="-128"/>
              <a:cs typeface="Times New Roman" pitchFamily="18" charset="0"/>
            </a:endParaRPr>
          </a:p>
        </p:txBody>
      </p:sp>
      <p:sp>
        <p:nvSpPr>
          <p:cNvPr id="5" name="TextBox 4"/>
          <p:cNvSpPr txBox="1"/>
          <p:nvPr/>
        </p:nvSpPr>
        <p:spPr>
          <a:xfrm>
            <a:off x="329981" y="8683492"/>
            <a:ext cx="6037943" cy="1831271"/>
          </a:xfrm>
          <a:prstGeom prst="rect">
            <a:avLst/>
          </a:prstGeom>
          <a:noFill/>
        </p:spPr>
        <p:txBody>
          <a:bodyPr wrap="square" rtlCol="0">
            <a:spAutoFit/>
          </a:bodyPr>
          <a:lstStyle/>
          <a:p>
            <a:r>
              <a:rPr lang="ja-JP" altLang="en-US" sz="2100" dirty="0">
                <a:solidFill>
                  <a:schemeClr val="bg1"/>
                </a:solidFill>
                <a:latin typeface="MS PGothic" pitchFamily="34" charset="-128"/>
                <a:ea typeface="MS PGothic" pitchFamily="34" charset="-128"/>
              </a:rPr>
              <a:t>お問い合わせ＆お申込み</a:t>
            </a:r>
            <a:endParaRPr lang="en-US" altLang="ja-JP" sz="2100" dirty="0">
              <a:solidFill>
                <a:schemeClr val="bg1"/>
              </a:solidFill>
              <a:latin typeface="MS PGothic" pitchFamily="34" charset="-128"/>
              <a:ea typeface="MS PGothic" pitchFamily="34" charset="-128"/>
            </a:endParaRPr>
          </a:p>
          <a:p>
            <a:r>
              <a:rPr lang="en-US" altLang="ja-JP" sz="3200" dirty="0">
                <a:solidFill>
                  <a:srgbClr val="FF0000"/>
                </a:solidFill>
                <a:latin typeface="MS PGothic" pitchFamily="34" charset="-128"/>
                <a:ea typeface="MS PGothic" pitchFamily="34" charset="-128"/>
              </a:rPr>
              <a:t>mariageasahi@gmail.com</a:t>
            </a:r>
            <a:endParaRPr lang="en-US" sz="3200" dirty="0">
              <a:solidFill>
                <a:srgbClr val="FF0000"/>
              </a:solidFill>
              <a:latin typeface="MS PGothic" pitchFamily="34" charset="-128"/>
              <a:ea typeface="MS PGothic" pitchFamily="34" charset="-128"/>
            </a:endParaRPr>
          </a:p>
          <a:p>
            <a:r>
              <a:rPr lang="ja-JP" altLang="en-US" sz="2000" dirty="0">
                <a:solidFill>
                  <a:schemeClr val="bg1"/>
                </a:solidFill>
                <a:latin typeface="MS PGothic" pitchFamily="34" charset="-128"/>
                <a:ea typeface="MS PGothic" pitchFamily="34" charset="-128"/>
              </a:rPr>
              <a:t>主催：湘南仲人が作る出会いのマルシェ</a:t>
            </a:r>
            <a:endParaRPr lang="en-US" altLang="ja-JP" sz="2000" dirty="0">
              <a:solidFill>
                <a:schemeClr val="bg1"/>
              </a:solidFill>
              <a:latin typeface="MS PGothic" pitchFamily="34" charset="-128"/>
              <a:ea typeface="MS PGothic" pitchFamily="34" charset="-128"/>
            </a:endParaRPr>
          </a:p>
          <a:p>
            <a:endParaRPr lang="en-US" sz="2000" dirty="0">
              <a:solidFill>
                <a:schemeClr val="bg1"/>
              </a:solidFill>
              <a:latin typeface="MS PGothic" pitchFamily="34" charset="-128"/>
              <a:ea typeface="MS PGothic" pitchFamily="34" charset="-128"/>
            </a:endParaRPr>
          </a:p>
          <a:p>
            <a:r>
              <a:rPr lang="ja-JP" altLang="en-US" sz="2000" dirty="0">
                <a:solidFill>
                  <a:schemeClr val="bg1"/>
                </a:solidFill>
                <a:latin typeface="MS PGothic" pitchFamily="34" charset="-128"/>
                <a:ea typeface="MS PGothic" pitchFamily="34" charset="-128"/>
              </a:rPr>
              <a:t>緊急時連絡先：０９０－８０４４－３１９８</a:t>
            </a:r>
            <a:r>
              <a:rPr lang="en-US" altLang="ja-JP" sz="2000" dirty="0">
                <a:solidFill>
                  <a:schemeClr val="bg1"/>
                </a:solidFill>
                <a:latin typeface="MS PGothic" pitchFamily="34" charset="-128"/>
                <a:ea typeface="MS PGothic" pitchFamily="34" charset="-128"/>
              </a:rPr>
              <a:t>(</a:t>
            </a:r>
            <a:r>
              <a:rPr lang="ja-JP" altLang="en-US" sz="2000">
                <a:solidFill>
                  <a:schemeClr val="bg1"/>
                </a:solidFill>
                <a:latin typeface="MS PGothic" pitchFamily="34" charset="-128"/>
                <a:ea typeface="MS PGothic" pitchFamily="34" charset="-128"/>
              </a:rPr>
              <a:t>旭）</a:t>
            </a:r>
            <a:endParaRPr lang="en-US" sz="2000" dirty="0">
              <a:solidFill>
                <a:schemeClr val="bg1"/>
              </a:solidFill>
              <a:latin typeface="MS PGothic" pitchFamily="34" charset="-128"/>
              <a:ea typeface="MS PGothic" pitchFamily="34" charset="-128"/>
            </a:endParaRPr>
          </a:p>
        </p:txBody>
      </p:sp>
      <p:sp>
        <p:nvSpPr>
          <p:cNvPr id="22" name="TextBox 21"/>
          <p:cNvSpPr txBox="1"/>
          <p:nvPr/>
        </p:nvSpPr>
        <p:spPr>
          <a:xfrm>
            <a:off x="239536" y="2501151"/>
            <a:ext cx="7371297" cy="2790187"/>
          </a:xfrm>
          <a:prstGeom prst="rect">
            <a:avLst/>
          </a:prstGeom>
          <a:solidFill>
            <a:srgbClr val="F7CCFC"/>
          </a:solidFill>
        </p:spPr>
        <p:txBody>
          <a:bodyPr wrap="square" rtlCol="0">
            <a:spAutoFit/>
          </a:bodyPr>
          <a:lstStyle/>
          <a:p>
            <a:pPr>
              <a:lnSpc>
                <a:spcPct val="150000"/>
              </a:lnSpc>
            </a:pPr>
            <a:r>
              <a:rPr lang="ja-JP" altLang="en-US" sz="2000" dirty="0">
                <a:solidFill>
                  <a:srgbClr val="40210F"/>
                </a:solidFill>
                <a:latin typeface="MS PGothic" pitchFamily="34" charset="-128"/>
                <a:ea typeface="MS PGothic" pitchFamily="34" charset="-128"/>
              </a:rPr>
              <a:t>「湘南仲人が作る出会いのマルシェ」は、全員が婚活・結婚・人生のプロフェッショナルです。</a:t>
            </a:r>
            <a:endParaRPr lang="en-US" altLang="ja-JP" sz="2000" dirty="0">
              <a:solidFill>
                <a:srgbClr val="40210F"/>
              </a:solidFill>
              <a:latin typeface="MS PGothic" pitchFamily="34" charset="-128"/>
              <a:ea typeface="MS PGothic" pitchFamily="34" charset="-128"/>
            </a:endParaRPr>
          </a:p>
          <a:p>
            <a:pPr>
              <a:lnSpc>
                <a:spcPct val="150000"/>
              </a:lnSpc>
            </a:pPr>
            <a:r>
              <a:rPr lang="ja-JP" altLang="en-US" sz="2000" dirty="0">
                <a:solidFill>
                  <a:srgbClr val="40210F"/>
                </a:solidFill>
                <a:latin typeface="MS PGothic" pitchFamily="34" charset="-128"/>
                <a:ea typeface="MS PGothic" pitchFamily="34" charset="-128"/>
              </a:rPr>
              <a:t>興味はあるけれど婚活へと進むにはまだ自信がない独身男女の皆さんに向けて、お一人ずつとのＺＯＯＭでの無料相談会を開催します。</a:t>
            </a:r>
            <a:endParaRPr lang="en-US" altLang="ja-JP" sz="2000" dirty="0">
              <a:solidFill>
                <a:srgbClr val="40210F"/>
              </a:solidFill>
              <a:latin typeface="MS PGothic" pitchFamily="34" charset="-128"/>
              <a:ea typeface="MS PGothic" pitchFamily="34" charset="-128"/>
            </a:endParaRPr>
          </a:p>
          <a:p>
            <a:pPr>
              <a:lnSpc>
                <a:spcPct val="150000"/>
              </a:lnSpc>
            </a:pPr>
            <a:endParaRPr lang="en-US" sz="2000" dirty="0">
              <a:solidFill>
                <a:srgbClr val="40210F"/>
              </a:solidFill>
              <a:latin typeface="MS PGothic" pitchFamily="34" charset="-128"/>
              <a:ea typeface="MS PGothic" pitchFamily="34" charset="-128"/>
            </a:endParaRPr>
          </a:p>
        </p:txBody>
      </p:sp>
      <p:grpSp>
        <p:nvGrpSpPr>
          <p:cNvPr id="12" name="グループ化 11">
            <a:extLst>
              <a:ext uri="{FF2B5EF4-FFF2-40B4-BE49-F238E27FC236}">
                <a16:creationId xmlns:a16="http://schemas.microsoft.com/office/drawing/2014/main" id="{956C8DE5-78B3-45BB-A89B-B45592404B00}"/>
              </a:ext>
            </a:extLst>
          </p:cNvPr>
          <p:cNvGrpSpPr/>
          <p:nvPr/>
        </p:nvGrpSpPr>
        <p:grpSpPr>
          <a:xfrm>
            <a:off x="850510" y="4469567"/>
            <a:ext cx="5709947" cy="4059829"/>
            <a:chOff x="186827" y="3972528"/>
            <a:chExt cx="5226013" cy="4452235"/>
          </a:xfrm>
        </p:grpSpPr>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827" y="3972528"/>
              <a:ext cx="5226013" cy="4452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Box 22"/>
            <p:cNvSpPr txBox="1"/>
            <p:nvPr/>
          </p:nvSpPr>
          <p:spPr>
            <a:xfrm>
              <a:off x="345306" y="4167267"/>
              <a:ext cx="4891319" cy="3932166"/>
            </a:xfrm>
            <a:prstGeom prst="rect">
              <a:avLst/>
            </a:prstGeom>
            <a:noFill/>
          </p:spPr>
          <p:txBody>
            <a:bodyPr wrap="square" rtlCol="0">
              <a:spAutoFit/>
            </a:bodyPr>
            <a:lstStyle/>
            <a:p>
              <a:pPr>
                <a:spcAft>
                  <a:spcPts val="600"/>
                </a:spcAft>
              </a:pPr>
              <a:r>
                <a:rPr lang="ja-JP" altLang="en-US" sz="2400" b="1" dirty="0">
                  <a:solidFill>
                    <a:srgbClr val="40210F"/>
                  </a:solidFill>
                  <a:latin typeface="MS PGothic" pitchFamily="34" charset="-128"/>
                  <a:ea typeface="MS PGothic" pitchFamily="34" charset="-128"/>
                </a:rPr>
                <a:t>日時：　令和 ２ 年　８月</a:t>
              </a:r>
              <a:endParaRPr lang="en-US" altLang="ja-JP" sz="2400" b="1" dirty="0">
                <a:solidFill>
                  <a:srgbClr val="40210F"/>
                </a:solidFill>
                <a:latin typeface="MS PGothic" pitchFamily="34" charset="-128"/>
                <a:ea typeface="MS PGothic" pitchFamily="34" charset="-128"/>
              </a:endParaRPr>
            </a:p>
            <a:p>
              <a:pPr>
                <a:spcAft>
                  <a:spcPts val="600"/>
                </a:spcAft>
              </a:pPr>
              <a:r>
                <a:rPr lang="ja-JP" altLang="en-US" sz="2400" b="1" dirty="0">
                  <a:solidFill>
                    <a:srgbClr val="40210F"/>
                  </a:solidFill>
                  <a:latin typeface="MS PGothic" pitchFamily="34" charset="-128"/>
                  <a:ea typeface="MS PGothic" pitchFamily="34" charset="-128"/>
                </a:rPr>
                <a:t>　　　　２日、６日、１４日、２９日</a:t>
              </a:r>
              <a:endParaRPr lang="en-US" altLang="ja-JP" sz="2400" b="1" dirty="0">
                <a:solidFill>
                  <a:srgbClr val="40210F"/>
                </a:solidFill>
                <a:latin typeface="MS PGothic" pitchFamily="34" charset="-128"/>
                <a:ea typeface="MS PGothic" pitchFamily="34" charset="-128"/>
              </a:endParaRPr>
            </a:p>
            <a:p>
              <a:pPr>
                <a:spcAft>
                  <a:spcPts val="600"/>
                </a:spcAft>
              </a:pPr>
              <a:r>
                <a:rPr lang="ja-JP" altLang="en-US" sz="2400" b="1" dirty="0">
                  <a:solidFill>
                    <a:srgbClr val="40210F"/>
                  </a:solidFill>
                  <a:latin typeface="MS PGothic" pitchFamily="34" charset="-128"/>
                  <a:ea typeface="MS PGothic" pitchFamily="34" charset="-128"/>
                </a:rPr>
                <a:t>　　　　（要予約　お一人１時間）</a:t>
              </a:r>
              <a:endParaRPr lang="en-US" altLang="ja-JP" sz="2400" b="1" dirty="0">
                <a:solidFill>
                  <a:srgbClr val="40210F"/>
                </a:solidFill>
                <a:latin typeface="MS PGothic" pitchFamily="34" charset="-128"/>
                <a:ea typeface="MS PGothic" pitchFamily="34" charset="-128"/>
              </a:endParaRPr>
            </a:p>
            <a:p>
              <a:pPr>
                <a:spcAft>
                  <a:spcPts val="600"/>
                </a:spcAft>
              </a:pPr>
              <a:r>
                <a:rPr lang="ja-JP" altLang="en-US" sz="2400" b="1" dirty="0">
                  <a:solidFill>
                    <a:srgbClr val="40210F"/>
                  </a:solidFill>
                  <a:latin typeface="MS PGothic" pitchFamily="34" charset="-128"/>
                  <a:ea typeface="MS PGothic" pitchFamily="34" charset="-128"/>
                </a:rPr>
                <a:t>料金：　無料　</a:t>
              </a:r>
              <a:endParaRPr lang="en-US" altLang="ja-JP" sz="2400" b="1" dirty="0">
                <a:solidFill>
                  <a:srgbClr val="40210F"/>
                </a:solidFill>
                <a:latin typeface="MS PGothic" pitchFamily="34" charset="-128"/>
                <a:ea typeface="MS PGothic" pitchFamily="34" charset="-128"/>
              </a:endParaRPr>
            </a:p>
            <a:p>
              <a:pPr>
                <a:spcAft>
                  <a:spcPts val="600"/>
                </a:spcAft>
              </a:pPr>
              <a:r>
                <a:rPr lang="ja-JP" altLang="en-US" sz="2400" b="1" dirty="0">
                  <a:solidFill>
                    <a:srgbClr val="40210F"/>
                  </a:solidFill>
                  <a:latin typeface="MS PGothic" pitchFamily="34" charset="-128"/>
                  <a:ea typeface="MS PGothic" pitchFamily="34" charset="-128"/>
                </a:rPr>
                <a:t>対象：独身の成人男女</a:t>
              </a:r>
              <a:endParaRPr lang="en-US" sz="2400" b="1" dirty="0">
                <a:solidFill>
                  <a:srgbClr val="40210F"/>
                </a:solidFill>
                <a:latin typeface="MS PGothic" pitchFamily="34" charset="-128"/>
                <a:ea typeface="MS PGothic" pitchFamily="34" charset="-128"/>
              </a:endParaRPr>
            </a:p>
            <a:p>
              <a:pPr>
                <a:spcAft>
                  <a:spcPts val="600"/>
                </a:spcAft>
              </a:pPr>
              <a:r>
                <a:rPr lang="ja-JP" altLang="en-US" sz="2400" b="1" dirty="0">
                  <a:solidFill>
                    <a:srgbClr val="40210F"/>
                  </a:solidFill>
                  <a:latin typeface="MS PGothic" pitchFamily="34" charset="-128"/>
                  <a:ea typeface="MS PGothic" pitchFamily="34" charset="-128"/>
                </a:rPr>
                <a:t>場所：　ご参加者のご自宅</a:t>
              </a:r>
              <a:endParaRPr lang="en-US" altLang="ja-JP" sz="2400" b="1" dirty="0">
                <a:solidFill>
                  <a:srgbClr val="40210F"/>
                </a:solidFill>
                <a:latin typeface="MS PGothic" pitchFamily="34" charset="-128"/>
                <a:ea typeface="MS PGothic" pitchFamily="34" charset="-128"/>
              </a:endParaRPr>
            </a:p>
            <a:p>
              <a:pPr>
                <a:spcAft>
                  <a:spcPts val="600"/>
                </a:spcAft>
              </a:pPr>
              <a:r>
                <a:rPr lang="ja-JP" altLang="en-US" sz="2400" b="1" dirty="0">
                  <a:solidFill>
                    <a:srgbClr val="40210F"/>
                  </a:solidFill>
                  <a:latin typeface="MS PGothic" pitchFamily="34" charset="-128"/>
                  <a:ea typeface="MS PGothic" pitchFamily="34" charset="-128"/>
                </a:rPr>
                <a:t>　　ＰＣ又はスマホをご準備ください。</a:t>
              </a:r>
              <a:endParaRPr lang="en-US" altLang="ja-JP" sz="2400" b="1" dirty="0">
                <a:solidFill>
                  <a:srgbClr val="40210F"/>
                </a:solidFill>
                <a:latin typeface="MS PGothic" pitchFamily="34" charset="-128"/>
                <a:ea typeface="MS PGothic" pitchFamily="34" charset="-128"/>
              </a:endParaRPr>
            </a:p>
            <a:p>
              <a:pPr>
                <a:spcAft>
                  <a:spcPts val="600"/>
                </a:spcAft>
              </a:pPr>
              <a:r>
                <a:rPr lang="en-US" altLang="ja-JP" sz="2400" b="1" dirty="0">
                  <a:solidFill>
                    <a:srgbClr val="40210F"/>
                  </a:solidFill>
                  <a:latin typeface="MS PGothic" pitchFamily="34" charset="-128"/>
                  <a:ea typeface="MS PGothic" pitchFamily="34" charset="-128"/>
                </a:rPr>
                <a:t>※</a:t>
              </a:r>
              <a:r>
                <a:rPr lang="ja-JP" altLang="en-US" sz="2400" b="1" dirty="0">
                  <a:solidFill>
                    <a:srgbClr val="40210F"/>
                  </a:solidFill>
                  <a:latin typeface="MS PGothic" pitchFamily="34" charset="-128"/>
                  <a:ea typeface="MS PGothic" pitchFamily="34" charset="-128"/>
                </a:rPr>
                <a:t>事前にＺＯＯＭの使い方を説明します。</a:t>
              </a:r>
              <a:endParaRPr lang="en-US" altLang="ja-JP" sz="2400" b="1" dirty="0">
                <a:solidFill>
                  <a:srgbClr val="40210F"/>
                </a:solidFill>
                <a:latin typeface="MS PGothic" pitchFamily="34" charset="-128"/>
                <a:ea typeface="MS PGothic" pitchFamily="34" charset="-128"/>
              </a:endParaRPr>
            </a:p>
          </p:txBody>
        </p:sp>
      </p:gr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227" y="2146623"/>
            <a:ext cx="4726800" cy="18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図 7">
            <a:extLst>
              <a:ext uri="{FF2B5EF4-FFF2-40B4-BE49-F238E27FC236}">
                <a16:creationId xmlns:a16="http://schemas.microsoft.com/office/drawing/2014/main" id="{C7DB53A6-8FBB-42CD-8E4F-677D9279DEA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274104">
            <a:off x="10150996" y="5877680"/>
            <a:ext cx="1432613" cy="1243601"/>
          </a:xfrm>
          <a:prstGeom prst="rect">
            <a:avLst/>
          </a:prstGeom>
        </p:spPr>
      </p:pic>
      <p:grpSp>
        <p:nvGrpSpPr>
          <p:cNvPr id="11" name="グループ化 10">
            <a:extLst>
              <a:ext uri="{FF2B5EF4-FFF2-40B4-BE49-F238E27FC236}">
                <a16:creationId xmlns:a16="http://schemas.microsoft.com/office/drawing/2014/main" id="{FC70D3F8-7FB2-406B-AA7E-3846E4803AE4}"/>
              </a:ext>
            </a:extLst>
          </p:cNvPr>
          <p:cNvGrpSpPr/>
          <p:nvPr/>
        </p:nvGrpSpPr>
        <p:grpSpPr>
          <a:xfrm>
            <a:off x="-49595" y="1142372"/>
            <a:ext cx="7248350" cy="1455126"/>
            <a:chOff x="-367725" y="1219884"/>
            <a:chExt cx="6502016" cy="2248560"/>
          </a:xfrm>
        </p:grpSpPr>
        <p:sp>
          <p:nvSpPr>
            <p:cNvPr id="19" name="TextBox 3">
              <a:extLst>
                <a:ext uri="{FF2B5EF4-FFF2-40B4-BE49-F238E27FC236}">
                  <a16:creationId xmlns:a16="http://schemas.microsoft.com/office/drawing/2014/main" id="{316D8B8D-9B09-42A4-B28B-775F70624F88}"/>
                </a:ext>
              </a:extLst>
            </p:cNvPr>
            <p:cNvSpPr txBox="1"/>
            <p:nvPr/>
          </p:nvSpPr>
          <p:spPr>
            <a:xfrm>
              <a:off x="-367725" y="1219884"/>
              <a:ext cx="6502016" cy="2248560"/>
            </a:xfrm>
            <a:prstGeom prst="rect">
              <a:avLst/>
            </a:prstGeom>
            <a:noFill/>
          </p:spPr>
          <p:txBody>
            <a:bodyPr wrap="square" rtlCol="0">
              <a:spAutoFit/>
            </a:bodyPr>
            <a:lstStyle/>
            <a:p>
              <a:pPr algn="ctr">
                <a:spcAft>
                  <a:spcPts val="600"/>
                </a:spcAft>
              </a:pPr>
              <a:r>
                <a:rPr lang="ja-JP" altLang="en-US" sz="4000" b="1" spc="-100" dirty="0">
                  <a:solidFill>
                    <a:srgbClr val="E94708"/>
                  </a:solidFill>
                  <a:latin typeface="ＭＳ Ｐ明朝" panose="02020600040205080304" pitchFamily="18" charset="-128"/>
                  <a:ea typeface="ＭＳ Ｐ明朝" panose="02020600040205080304" pitchFamily="18" charset="-128"/>
                  <a:cs typeface="Times New Roman" pitchFamily="18" charset="0"/>
                </a:rPr>
                <a:t>オンライン無料婚活相談会</a:t>
              </a:r>
              <a:endParaRPr lang="en-US" altLang="ja-JP" sz="4000" b="1" spc="-100" dirty="0">
                <a:solidFill>
                  <a:srgbClr val="E94708"/>
                </a:solidFill>
                <a:latin typeface="ＭＳ Ｐ明朝" panose="02020600040205080304" pitchFamily="18" charset="-128"/>
                <a:ea typeface="ＭＳ Ｐ明朝" panose="02020600040205080304" pitchFamily="18" charset="-128"/>
                <a:cs typeface="Times New Roman" pitchFamily="18" charset="0"/>
              </a:endParaRPr>
            </a:p>
            <a:p>
              <a:pPr algn="ctr">
                <a:spcAft>
                  <a:spcPts val="600"/>
                </a:spcAft>
              </a:pPr>
              <a:r>
                <a:rPr lang="ja-JP" altLang="en-US" sz="4000" b="1" spc="-100" dirty="0">
                  <a:solidFill>
                    <a:srgbClr val="E94708"/>
                  </a:solidFill>
                  <a:latin typeface="ＭＳ Ｐ明朝" panose="02020600040205080304" pitchFamily="18" charset="-128"/>
                  <a:ea typeface="ＭＳ Ｐ明朝" panose="02020600040205080304" pitchFamily="18" charset="-128"/>
                  <a:cs typeface="Times New Roman" pitchFamily="18" charset="0"/>
                </a:rPr>
                <a:t>＆プチ占い♪</a:t>
              </a:r>
              <a:endParaRPr lang="en-US" sz="4000" b="1" spc="-100" dirty="0">
                <a:solidFill>
                  <a:srgbClr val="E94708"/>
                </a:solidFill>
                <a:latin typeface="ＭＳ Ｐ明朝" panose="02020600040205080304" pitchFamily="18" charset="-128"/>
                <a:ea typeface="ＭＳ Ｐ明朝" panose="02020600040205080304" pitchFamily="18" charset="-128"/>
                <a:cs typeface="Times New Roman" pitchFamily="18" charset="0"/>
              </a:endParaRPr>
            </a:p>
          </p:txBody>
        </p:sp>
        <p:sp>
          <p:nvSpPr>
            <p:cNvPr id="10" name="四角形: 角を丸くする 9">
              <a:extLst>
                <a:ext uri="{FF2B5EF4-FFF2-40B4-BE49-F238E27FC236}">
                  <a16:creationId xmlns:a16="http://schemas.microsoft.com/office/drawing/2014/main" id="{9C13E60A-8C43-44C4-98D3-FB1CD4FECA45}"/>
                </a:ext>
              </a:extLst>
            </p:cNvPr>
            <p:cNvSpPr/>
            <p:nvPr/>
          </p:nvSpPr>
          <p:spPr>
            <a:xfrm>
              <a:off x="151564" y="1368766"/>
              <a:ext cx="5561445" cy="2012836"/>
            </a:xfrm>
            <a:prstGeom prst="roundRect">
              <a:avLst/>
            </a:prstGeom>
            <a:noFill/>
            <a:ln w="38100">
              <a:solidFill>
                <a:srgbClr val="B12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6" name="図 15">
            <a:extLst>
              <a:ext uri="{FF2B5EF4-FFF2-40B4-BE49-F238E27FC236}">
                <a16:creationId xmlns:a16="http://schemas.microsoft.com/office/drawing/2014/main" id="{80F892A9-3ED2-45BD-B501-929765BD190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790771" y="8353451"/>
            <a:ext cx="1620253" cy="2161312"/>
          </a:xfrm>
          <a:prstGeom prst="rect">
            <a:avLst/>
          </a:prstGeom>
        </p:spPr>
      </p:pic>
      <p:pic>
        <p:nvPicPr>
          <p:cNvPr id="18" name="図 17">
            <a:extLst>
              <a:ext uri="{FF2B5EF4-FFF2-40B4-BE49-F238E27FC236}">
                <a16:creationId xmlns:a16="http://schemas.microsoft.com/office/drawing/2014/main" id="{63109940-FD38-470B-9D84-D7B9D5CFDDD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621651" y="233018"/>
            <a:ext cx="1989182" cy="1317833"/>
          </a:xfrm>
          <a:prstGeom prst="ellipse">
            <a:avLst/>
          </a:prstGeom>
          <a:ln w="63500" cap="rnd">
            <a:solidFill>
              <a:srgbClr val="F7CCFC"/>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 name="図 2" descr="テーブル, 屋内, 座る, 木製 が含まれている画像&#10;&#10;自動的に生成された説明">
            <a:extLst>
              <a:ext uri="{FF2B5EF4-FFF2-40B4-BE49-F238E27FC236}">
                <a16:creationId xmlns:a16="http://schemas.microsoft.com/office/drawing/2014/main" id="{3A77112B-5AC4-4A11-87E4-4221EE732B3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827690" y="6452313"/>
            <a:ext cx="1577104" cy="1202894"/>
          </a:xfrm>
          <a:prstGeom prst="rect">
            <a:avLst/>
          </a:prstGeom>
        </p:spPr>
      </p:pic>
      <p:pic>
        <p:nvPicPr>
          <p:cNvPr id="9" name="図 8">
            <a:extLst>
              <a:ext uri="{FF2B5EF4-FFF2-40B4-BE49-F238E27FC236}">
                <a16:creationId xmlns:a16="http://schemas.microsoft.com/office/drawing/2014/main" id="{00C9522F-9829-4535-9821-384A995D3C1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963830" y="8982668"/>
            <a:ext cx="1550236" cy="1649793"/>
          </a:xfrm>
          <a:prstGeom prst="rect">
            <a:avLst/>
          </a:prstGeom>
        </p:spPr>
      </p:pic>
    </p:spTree>
    <p:extLst>
      <p:ext uri="{BB962C8B-B14F-4D97-AF65-F5344CB8AC3E}">
        <p14:creationId xmlns:p14="http://schemas.microsoft.com/office/powerpoint/2010/main" val="779290052"/>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160</Words>
  <Application>Microsoft Office PowerPoint</Application>
  <PresentationFormat>ユーザー設定</PresentationFormat>
  <Paragraphs>19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MS PGothic</vt:lpstr>
      <vt:lpstr>ＭＳ Ｐ明朝</vt:lpstr>
      <vt:lpstr>ＭＳ 明朝</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2016-07-29T11:33:05Z</dcterms:created>
  <dcterms:modified xsi:type="dcterms:W3CDTF">2020-07-21T04:56:00Z</dcterms:modified>
</cp:coreProperties>
</file>