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1" r:id="rId2"/>
    <p:sldId id="260" r:id="rId3"/>
    <p:sldId id="262" r:id="rId4"/>
    <p:sldId id="280" r:id="rId5"/>
    <p:sldId id="263" r:id="rId6"/>
    <p:sldId id="276" r:id="rId7"/>
    <p:sldId id="430" r:id="rId8"/>
    <p:sldId id="431" r:id="rId9"/>
    <p:sldId id="454" r:id="rId10"/>
    <p:sldId id="457" r:id="rId11"/>
    <p:sldId id="455" r:id="rId12"/>
    <p:sldId id="372" r:id="rId13"/>
    <p:sldId id="420" r:id="rId14"/>
    <p:sldId id="459" r:id="rId15"/>
    <p:sldId id="466" r:id="rId16"/>
    <p:sldId id="432" r:id="rId17"/>
    <p:sldId id="467" r:id="rId18"/>
    <p:sldId id="468" r:id="rId19"/>
    <p:sldId id="470" r:id="rId20"/>
    <p:sldId id="469" r:id="rId21"/>
    <p:sldId id="472" r:id="rId22"/>
    <p:sldId id="266" r:id="rId23"/>
    <p:sldId id="474" r:id="rId24"/>
    <p:sldId id="440" r:id="rId25"/>
    <p:sldId id="452" r:id="rId26"/>
    <p:sldId id="442" r:id="rId27"/>
    <p:sldId id="445" r:id="rId28"/>
    <p:sldId id="464" r:id="rId29"/>
    <p:sldId id="465" r:id="rId30"/>
    <p:sldId id="446" r:id="rId31"/>
    <p:sldId id="447" r:id="rId32"/>
    <p:sldId id="287" r:id="rId33"/>
    <p:sldId id="282" r:id="rId34"/>
    <p:sldId id="449" r:id="rId35"/>
    <p:sldId id="450" r:id="rId36"/>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66629" autoAdjust="0"/>
  </p:normalViewPr>
  <p:slideViewPr>
    <p:cSldViewPr snapToGrid="0">
      <p:cViewPr varScale="1">
        <p:scale>
          <a:sx n="62" d="100"/>
          <a:sy n="62" d="100"/>
        </p:scale>
        <p:origin x="846" y="30"/>
      </p:cViewPr>
      <p:guideLst/>
    </p:cSldViewPr>
  </p:slideViewPr>
  <p:outlineViewPr>
    <p:cViewPr>
      <p:scale>
        <a:sx n="33" d="100"/>
        <a:sy n="33" d="100"/>
      </p:scale>
      <p:origin x="0" y="-3760"/>
    </p:cViewPr>
  </p:outlineViewPr>
  <p:notesTextViewPr>
    <p:cViewPr>
      <p:scale>
        <a:sx n="1" d="1"/>
        <a:sy n="1" d="1"/>
      </p:scale>
      <p:origin x="0" y="0"/>
    </p:cViewPr>
  </p:notesTextViewPr>
  <p:notesViewPr>
    <p:cSldViewPr snapToGrid="0">
      <p:cViewPr varScale="1">
        <p:scale>
          <a:sx n="60" d="100"/>
          <a:sy n="60" d="100"/>
        </p:scale>
        <p:origin x="250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1A896951-2913-43F9-A2C2-16A5E8B2B093}" type="datetimeFigureOut">
              <a:rPr kumimoji="1" lang="ja-JP" altLang="en-US" smtClean="0"/>
              <a:t>2020/1/7</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35FEA057-8548-4B2F-86F0-01825B3B456D}" type="slidenum">
              <a:rPr kumimoji="1" lang="ja-JP" altLang="en-US" smtClean="0"/>
              <a:t>‹#›</a:t>
            </a:fld>
            <a:endParaRPr kumimoji="1" lang="ja-JP" altLang="en-US"/>
          </a:p>
        </p:txBody>
      </p:sp>
    </p:spTree>
    <p:extLst>
      <p:ext uri="{BB962C8B-B14F-4D97-AF65-F5344CB8AC3E}">
        <p14:creationId xmlns:p14="http://schemas.microsoft.com/office/powerpoint/2010/main" val="25356454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5FEA057-8548-4B2F-86F0-01825B3B456D}" type="slidenum">
              <a:rPr kumimoji="1" lang="ja-JP" altLang="en-US" smtClean="0"/>
              <a:t>2</a:t>
            </a:fld>
            <a:endParaRPr kumimoji="1" lang="ja-JP" altLang="en-US"/>
          </a:p>
        </p:txBody>
      </p:sp>
    </p:spTree>
    <p:extLst>
      <p:ext uri="{BB962C8B-B14F-4D97-AF65-F5344CB8AC3E}">
        <p14:creationId xmlns:p14="http://schemas.microsoft.com/office/powerpoint/2010/main" val="360090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FEA057-8548-4B2F-86F0-01825B3B456D}" type="slidenum">
              <a:rPr kumimoji="1" lang="ja-JP" altLang="en-US" smtClean="0"/>
              <a:t>6</a:t>
            </a:fld>
            <a:endParaRPr kumimoji="1" lang="ja-JP" altLang="en-US"/>
          </a:p>
        </p:txBody>
      </p:sp>
    </p:spTree>
    <p:extLst>
      <p:ext uri="{BB962C8B-B14F-4D97-AF65-F5344CB8AC3E}">
        <p14:creationId xmlns:p14="http://schemas.microsoft.com/office/powerpoint/2010/main" val="116199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まず結婚は愛してもらうではなく、愛することを身につけていく過程です</a:t>
            </a:r>
            <a:endParaRPr kumimoji="1" lang="en-US" altLang="ja-JP" dirty="0"/>
          </a:p>
          <a:p>
            <a:r>
              <a:rPr kumimoji="1" lang="ja-JP" altLang="en-US" dirty="0"/>
              <a:t>日本の離婚率は</a:t>
            </a:r>
            <a:r>
              <a:rPr kumimoji="1" lang="en-US" altLang="ja-JP" dirty="0"/>
              <a:t>35%</a:t>
            </a:r>
            <a:r>
              <a:rPr kumimoji="1" lang="ja-JP" altLang="en-US" dirty="0" err="1"/>
              <a:t>、</a:t>
            </a:r>
            <a:r>
              <a:rPr kumimoji="1" lang="ja-JP" altLang="en-US" dirty="0"/>
              <a:t>ベルギーは</a:t>
            </a:r>
            <a:r>
              <a:rPr kumimoji="1" lang="en-US" altLang="ja-JP" dirty="0"/>
              <a:t>75%</a:t>
            </a:r>
            <a:r>
              <a:rPr kumimoji="1" lang="ja-JP" altLang="en-US" dirty="0"/>
              <a:t>（夫婦どちらでも離婚届が出せる）</a:t>
            </a:r>
            <a:endParaRPr kumimoji="1" lang="en-US" altLang="ja-JP" dirty="0"/>
          </a:p>
          <a:p>
            <a:r>
              <a:rPr kumimoji="1" lang="ja-JP" altLang="en-US" dirty="0"/>
              <a:t>その原因の第</a:t>
            </a:r>
            <a:r>
              <a:rPr kumimoji="1" lang="en-US" altLang="ja-JP" dirty="0"/>
              <a:t>1</a:t>
            </a:r>
            <a:r>
              <a:rPr kumimoji="1" lang="ja-JP" altLang="en-US" dirty="0"/>
              <a:t>位は価値観の不一致</a:t>
            </a:r>
            <a:endParaRPr kumimoji="1" lang="en-US" altLang="ja-JP" dirty="0"/>
          </a:p>
          <a:p>
            <a:r>
              <a:rPr kumimoji="1" lang="ja-JP" altLang="en-US" dirty="0"/>
              <a:t>どう思いますか？</a:t>
            </a:r>
            <a:endParaRPr kumimoji="1" lang="en-US" altLang="ja-JP" dirty="0"/>
          </a:p>
          <a:p>
            <a:r>
              <a:rPr kumimoji="1" lang="ja-JP" altLang="en-US" dirty="0"/>
              <a:t>でもそもそもおんなじ人はいない</a:t>
            </a:r>
            <a:endParaRPr kumimoji="1" lang="en-US" altLang="ja-JP" dirty="0"/>
          </a:p>
          <a:p>
            <a:r>
              <a:rPr kumimoji="1" lang="ja-JP" altLang="en-US" dirty="0"/>
              <a:t>その中で協力し愛することを学ぶのが結婚です</a:t>
            </a:r>
            <a:endParaRPr kumimoji="1" lang="en-US" altLang="ja-JP" dirty="0"/>
          </a:p>
          <a:p>
            <a:r>
              <a:rPr kumimoji="1" lang="ja-JP" altLang="en-US" dirty="0"/>
              <a:t>だから自分からどうしたらいいのか？なん</a:t>
            </a:r>
            <a:r>
              <a:rPr kumimoji="1" lang="ja-JP" altLang="en-US" dirty="0" err="1"/>
              <a:t>でなのかと</a:t>
            </a:r>
            <a:r>
              <a:rPr kumimoji="1" lang="ja-JP" altLang="en-US" dirty="0"/>
              <a:t>考えて関係性を作り、</a:t>
            </a:r>
            <a:endParaRPr kumimoji="1" lang="en-US" altLang="ja-JP" dirty="0"/>
          </a:p>
          <a:p>
            <a:r>
              <a:rPr kumimoji="1" lang="ja-JP" altLang="en-US" dirty="0"/>
              <a:t>問題が起きても学びととらえられれば関係は良い方向に行きます</a:t>
            </a:r>
            <a:endParaRPr kumimoji="1" lang="en-US" altLang="ja-JP" dirty="0"/>
          </a:p>
          <a:p>
            <a:r>
              <a:rPr kumimoji="1" lang="ja-JP" altLang="en-US" dirty="0"/>
              <a:t>でも問題が起きるたびに相手のせいにしていたら関係性は作れません</a:t>
            </a:r>
            <a:endParaRPr kumimoji="1" lang="en-US" altLang="ja-JP" dirty="0"/>
          </a:p>
          <a:p>
            <a:r>
              <a:rPr kumimoji="1" lang="ja-JP" altLang="en-US" dirty="0"/>
              <a:t>そして婚活も同じです</a:t>
            </a:r>
            <a:endParaRPr kumimoji="1" lang="en-US" altLang="ja-JP" dirty="0"/>
          </a:p>
          <a:p>
            <a:r>
              <a:rPr kumimoji="1" lang="ja-JP" altLang="en-US" dirty="0"/>
              <a:t>流せれるままに目の前に来た人をいい、</a:t>
            </a:r>
            <a:r>
              <a:rPr kumimoji="1" lang="ja-JP" altLang="en-US" dirty="0" err="1"/>
              <a:t>悪いの</a:t>
            </a:r>
            <a:r>
              <a:rPr kumimoji="1" lang="ja-JP" altLang="en-US" dirty="0"/>
              <a:t>判断をしていたらいつまでも完ぺきな人がくるまで迷い続けます</a:t>
            </a:r>
            <a:endParaRPr kumimoji="1" lang="en-US" altLang="ja-JP" dirty="0"/>
          </a:p>
          <a:p>
            <a:r>
              <a:rPr kumimoji="1" lang="ja-JP" altLang="en-US" dirty="0"/>
              <a:t>自分がこういう関係を築きたいということをしっかりもって</a:t>
            </a:r>
            <a:endParaRPr kumimoji="1" lang="en-US" altLang="ja-JP" dirty="0"/>
          </a:p>
          <a:p>
            <a:r>
              <a:rPr kumimoji="1" lang="ja-JP" altLang="en-US" dirty="0"/>
              <a:t>婚活をし、すべてが学びなんだという姿勢で進めることが大切です</a:t>
            </a:r>
            <a:endParaRPr kumimoji="1" lang="en-US" altLang="ja-JP" dirty="0"/>
          </a:p>
          <a:p>
            <a:endParaRPr kumimoji="1" lang="en-US" altLang="ja-JP" dirty="0"/>
          </a:p>
          <a:p>
            <a:r>
              <a:rPr kumimoji="1" lang="ja-JP" altLang="en-US" dirty="0"/>
              <a:t>また自己分析は運命の人の地図になります</a:t>
            </a:r>
            <a:endParaRPr kumimoji="1" lang="en-US" altLang="ja-JP" dirty="0"/>
          </a:p>
          <a:p>
            <a:r>
              <a:rPr kumimoji="1" lang="ja-JP" altLang="en-US" dirty="0"/>
              <a:t>自分はこうゆう風に生きたいんだということの中に結婚はあります</a:t>
            </a:r>
            <a:endParaRPr kumimoji="1" lang="en-US" altLang="ja-JP" dirty="0"/>
          </a:p>
          <a:p>
            <a:r>
              <a:rPr kumimoji="1" lang="ja-JP" altLang="en-US" dirty="0"/>
              <a:t>だから結婚だけをみるのではなく自分の人生をこう送りたいという中の結婚ととらえたときに</a:t>
            </a:r>
            <a:endParaRPr kumimoji="1" lang="en-US" altLang="ja-JP" dirty="0"/>
          </a:p>
          <a:p>
            <a:r>
              <a:rPr kumimoji="1" lang="ja-JP" altLang="en-US" dirty="0"/>
              <a:t>お相手の大切な要素は見えてきます</a:t>
            </a:r>
            <a:endParaRPr kumimoji="1" lang="en-US" altLang="ja-JP" dirty="0"/>
          </a:p>
          <a:p>
            <a:r>
              <a:rPr kumimoji="1" lang="ja-JP" altLang="en-US" dirty="0"/>
              <a:t>その要素を大切にし、活動をしないと運命の人には出会えませんから大切なのです</a:t>
            </a:r>
            <a:endParaRPr kumimoji="1" lang="en-US" altLang="ja-JP" dirty="0"/>
          </a:p>
          <a:p>
            <a:endParaRPr kumimoji="1" lang="en-US" altLang="ja-JP" dirty="0"/>
          </a:p>
          <a:p>
            <a:pPr algn="l"/>
            <a:r>
              <a:rPr kumimoji="1" lang="ja-JP" altLang="en-US" dirty="0"/>
              <a:t>また</a:t>
            </a:r>
            <a:r>
              <a:rPr lang="ja-JP" altLang="en-US" sz="1200" b="1" dirty="0">
                <a:solidFill>
                  <a:srgbClr val="222222"/>
                </a:solidFill>
                <a:latin typeface="-apple-system"/>
              </a:rPr>
              <a:t>恋愛結婚はお見合い結婚よりも離婚率が高い</a:t>
            </a:r>
            <a:r>
              <a:rPr lang="en-US" altLang="ja-JP" sz="1200" b="1" dirty="0">
                <a:solidFill>
                  <a:srgbClr val="222222"/>
                </a:solidFill>
                <a:latin typeface="-apple-system"/>
              </a:rPr>
              <a:t>【</a:t>
            </a:r>
            <a:r>
              <a:rPr lang="ja-JP" altLang="en-US" sz="1200" b="1" dirty="0">
                <a:solidFill>
                  <a:srgbClr val="222222"/>
                </a:solidFill>
                <a:latin typeface="-apple-system"/>
              </a:rPr>
              <a:t>なんと４倍！</a:t>
            </a:r>
            <a:r>
              <a:rPr lang="en-US" altLang="ja-JP" sz="1200" b="1" dirty="0">
                <a:solidFill>
                  <a:srgbClr val="222222"/>
                </a:solidFill>
                <a:latin typeface="-apple-system"/>
              </a:rPr>
              <a:t>】</a:t>
            </a:r>
            <a:r>
              <a:rPr lang="ja-JP" altLang="en-US" sz="1200" b="1" dirty="0">
                <a:solidFill>
                  <a:srgbClr val="222222"/>
                </a:solidFill>
                <a:latin typeface="-apple-system"/>
              </a:rPr>
              <a:t>です。</a:t>
            </a:r>
            <a:endParaRPr lang="en-US" altLang="ja-JP" sz="1200" b="1" dirty="0">
              <a:solidFill>
                <a:srgbClr val="222222"/>
              </a:solidFill>
              <a:latin typeface="-apple-system"/>
            </a:endParaRPr>
          </a:p>
          <a:p>
            <a:pPr algn="l"/>
            <a:r>
              <a:rPr kumimoji="1" lang="ja-JP" altLang="en-US" sz="1200" b="0" dirty="0">
                <a:solidFill>
                  <a:srgbClr val="222222"/>
                </a:solidFill>
                <a:latin typeface="-apple-system"/>
              </a:rPr>
              <a:t>恋愛結婚は</a:t>
            </a:r>
            <a:r>
              <a:rPr kumimoji="1" lang="en-US" altLang="ja-JP" sz="1200" b="0" dirty="0">
                <a:solidFill>
                  <a:srgbClr val="222222"/>
                </a:solidFill>
                <a:latin typeface="-apple-system"/>
              </a:rPr>
              <a:t>40%</a:t>
            </a:r>
            <a:r>
              <a:rPr kumimoji="1" lang="ja-JP" altLang="en-US" sz="1200" b="0" dirty="0" err="1">
                <a:solidFill>
                  <a:srgbClr val="222222"/>
                </a:solidFill>
                <a:latin typeface="-apple-system"/>
              </a:rPr>
              <a:t>、</a:t>
            </a:r>
            <a:r>
              <a:rPr kumimoji="1" lang="ja-JP" altLang="en-US" sz="1200" b="0" dirty="0">
                <a:solidFill>
                  <a:srgbClr val="222222"/>
                </a:solidFill>
                <a:latin typeface="-apple-system"/>
              </a:rPr>
              <a:t>お見合い結婚は</a:t>
            </a:r>
            <a:r>
              <a:rPr kumimoji="1" lang="en-US" altLang="ja-JP" sz="1200" b="0" dirty="0">
                <a:solidFill>
                  <a:srgbClr val="222222"/>
                </a:solidFill>
                <a:latin typeface="-apple-system"/>
              </a:rPr>
              <a:t>10%</a:t>
            </a:r>
            <a:r>
              <a:rPr kumimoji="1" lang="ja-JP" altLang="en-US" sz="1200" b="0" dirty="0">
                <a:solidFill>
                  <a:srgbClr val="222222"/>
                </a:solidFill>
                <a:latin typeface="-apple-system"/>
              </a:rPr>
              <a:t>です。これは一時の恋愛の感情の高ぶりではなく</a:t>
            </a:r>
            <a:endParaRPr kumimoji="1" lang="en-US" altLang="ja-JP" sz="1200" b="0" dirty="0">
              <a:solidFill>
                <a:srgbClr val="222222"/>
              </a:solidFill>
              <a:latin typeface="-apple-system"/>
            </a:endParaRPr>
          </a:p>
          <a:p>
            <a:pPr algn="l"/>
            <a:r>
              <a:rPr kumimoji="1" lang="ja-JP" altLang="en-US" sz="1200" b="0" dirty="0">
                <a:solidFill>
                  <a:srgbClr val="222222"/>
                </a:solidFill>
                <a:latin typeface="-apple-system"/>
              </a:rPr>
              <a:t>冷静に物事を考え判断した結果がこうなっているのではと分析されています。</a:t>
            </a:r>
            <a:endParaRPr kumimoji="1" lang="en-US" altLang="ja-JP" sz="1200" b="0" dirty="0">
              <a:solidFill>
                <a:srgbClr val="222222"/>
              </a:solidFill>
              <a:latin typeface="-apple-system"/>
            </a:endParaRPr>
          </a:p>
          <a:p>
            <a:pPr algn="l"/>
            <a:r>
              <a:rPr kumimoji="1" lang="ja-JP" altLang="en-US" sz="1200" b="0" dirty="0">
                <a:solidFill>
                  <a:srgbClr val="222222"/>
                </a:solidFill>
                <a:latin typeface="-apple-system"/>
              </a:rPr>
              <a:t>運命の人に出会うためには自己分析し出会うのが必須です</a:t>
            </a:r>
            <a:endParaRPr kumimoji="1" lang="en-US" altLang="ja-JP" b="0" dirty="0"/>
          </a:p>
        </p:txBody>
      </p:sp>
      <p:sp>
        <p:nvSpPr>
          <p:cNvPr id="4" name="スライド番号プレースホルダー 3"/>
          <p:cNvSpPr>
            <a:spLocks noGrp="1"/>
          </p:cNvSpPr>
          <p:nvPr>
            <p:ph type="sldNum" sz="quarter" idx="10"/>
          </p:nvPr>
        </p:nvSpPr>
        <p:spPr/>
        <p:txBody>
          <a:bodyPr/>
          <a:lstStyle/>
          <a:p>
            <a:fld id="{35FEA057-8548-4B2F-86F0-01825B3B456D}" type="slidenum">
              <a:rPr kumimoji="1" lang="ja-JP" altLang="en-US" smtClean="0"/>
              <a:t>9</a:t>
            </a:fld>
            <a:endParaRPr kumimoji="1" lang="ja-JP" altLang="en-US"/>
          </a:p>
        </p:txBody>
      </p:sp>
    </p:spTree>
    <p:extLst>
      <p:ext uri="{BB962C8B-B14F-4D97-AF65-F5344CB8AC3E}">
        <p14:creationId xmlns:p14="http://schemas.microsoft.com/office/powerpoint/2010/main" val="378301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DE0DA28-3E3A-4FF1-AC3D-DED436C04BD2}" type="slidenum">
              <a:rPr kumimoji="1" lang="ja-JP" altLang="en-US" smtClean="0"/>
              <a:t>12</a:t>
            </a:fld>
            <a:endParaRPr kumimoji="1" lang="ja-JP" altLang="en-US"/>
          </a:p>
        </p:txBody>
      </p:sp>
    </p:spTree>
    <p:extLst>
      <p:ext uri="{BB962C8B-B14F-4D97-AF65-F5344CB8AC3E}">
        <p14:creationId xmlns:p14="http://schemas.microsoft.com/office/powerpoint/2010/main" val="323126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講座は成果を確証するものではない、成果を出すには自分次第</a:t>
            </a:r>
            <a:endParaRPr kumimoji="1" lang="en-US" altLang="ja-JP" dirty="0"/>
          </a:p>
          <a:p>
            <a:r>
              <a:rPr kumimoji="1" lang="ja-JP" altLang="en-US" dirty="0"/>
              <a:t>主体性によって成果は変わる</a:t>
            </a:r>
            <a:endParaRPr kumimoji="1" lang="en-US" altLang="ja-JP" dirty="0"/>
          </a:p>
          <a:p>
            <a:r>
              <a:rPr kumimoji="1" lang="ja-JP" altLang="en-US" dirty="0"/>
              <a:t>目の前に起こることに不平不満を言っているようでは成果は出ない、</a:t>
            </a:r>
            <a:endParaRPr kumimoji="1" lang="en-US" altLang="ja-JP" dirty="0"/>
          </a:p>
          <a:p>
            <a:r>
              <a:rPr kumimoji="1" lang="ja-JP" altLang="en-US" dirty="0"/>
              <a:t>どうしたら解決できるか、どうしたらよりよくなるのかを自ら考え行動していくことが大事</a:t>
            </a:r>
            <a:endParaRPr kumimoji="1" lang="en-US" altLang="ja-JP" dirty="0"/>
          </a:p>
          <a:p>
            <a:r>
              <a:rPr kumimoji="1" lang="ja-JP" altLang="en-US" dirty="0"/>
              <a:t>自分で目の前のことに</a:t>
            </a:r>
            <a:r>
              <a:rPr kumimoji="1" lang="en-US" altLang="ja-JP" dirty="0"/>
              <a:t>100%</a:t>
            </a:r>
            <a:r>
              <a:rPr kumimoji="1" lang="ja-JP" altLang="en-US" dirty="0"/>
              <a:t>責任を取れたら、誰にも振り回されることなく自分で自由に生きられる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22AC9AE-C400-4DBF-AE54-2604213C5173}" type="slidenum">
              <a:rPr kumimoji="1" lang="ja-JP" altLang="en-US" smtClean="0"/>
              <a:t>13</a:t>
            </a:fld>
            <a:endParaRPr kumimoji="1" lang="ja-JP" altLang="en-US"/>
          </a:p>
        </p:txBody>
      </p:sp>
    </p:spTree>
    <p:extLst>
      <p:ext uri="{BB962C8B-B14F-4D97-AF65-F5344CB8AC3E}">
        <p14:creationId xmlns:p14="http://schemas.microsoft.com/office/powerpoint/2010/main" val="6144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自己分析はまずはあなたの人生をどう生きたいかそれがすべてのもとになる</a:t>
            </a:r>
            <a:endParaRPr kumimoji="1" lang="en-US" altLang="ja-JP" dirty="0"/>
          </a:p>
          <a:p>
            <a:r>
              <a:rPr kumimoji="1" lang="ja-JP" altLang="en-US" dirty="0"/>
              <a:t>どう生きたいかの中にある結婚はどんなものがいいのか感じることで大切なことが見えてくる</a:t>
            </a:r>
            <a:endParaRPr kumimoji="1" lang="en-US" altLang="ja-JP" dirty="0"/>
          </a:p>
          <a:p>
            <a:r>
              <a:rPr kumimoji="1" lang="ja-JP" altLang="en-US" dirty="0"/>
              <a:t>大切なことが見えたらそれを地図にして、出会いを重ねて、会う人ごとに学んでいく</a:t>
            </a:r>
            <a:endParaRPr kumimoji="1" lang="en-US" altLang="ja-JP" dirty="0"/>
          </a:p>
          <a:p>
            <a:r>
              <a:rPr kumimoji="1" lang="ja-JP" altLang="en-US" dirty="0"/>
              <a:t>出逢いをこの人はこうゆうことを教えてくれた</a:t>
            </a:r>
            <a:r>
              <a:rPr kumimoji="1" lang="ja-JP" altLang="en-US" dirty="0" err="1"/>
              <a:t>を</a:t>
            </a:r>
            <a:r>
              <a:rPr kumimoji="1" lang="ja-JP" altLang="en-US" dirty="0"/>
              <a:t>続けていくと運命の人に出会える</a:t>
            </a:r>
            <a:endParaRPr kumimoji="1" lang="en-US" altLang="ja-JP" dirty="0"/>
          </a:p>
          <a:p>
            <a:r>
              <a:rPr kumimoji="1" lang="ja-JP" altLang="en-US" dirty="0"/>
              <a:t>だから自分を知り、どんな生き方をしたいのかを知り、その中の結婚はそんなものかを知る分析をして</a:t>
            </a:r>
            <a:endParaRPr kumimoji="1" lang="en-US" altLang="ja-JP" dirty="0"/>
          </a:p>
          <a:p>
            <a:r>
              <a:rPr kumimoji="1" lang="ja-JP" altLang="en-US" dirty="0"/>
              <a:t>活動することが必要です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5FEA057-8548-4B2F-86F0-01825B3B456D}" type="slidenum">
              <a:rPr kumimoji="1" lang="ja-JP" altLang="en-US" smtClean="0"/>
              <a:t>15</a:t>
            </a:fld>
            <a:endParaRPr kumimoji="1" lang="ja-JP" altLang="en-US"/>
          </a:p>
        </p:txBody>
      </p:sp>
    </p:spTree>
    <p:extLst>
      <p:ext uri="{BB962C8B-B14F-4D97-AF65-F5344CB8AC3E}">
        <p14:creationId xmlns:p14="http://schemas.microsoft.com/office/powerpoint/2010/main" val="2181584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5FEA057-8548-4B2F-86F0-01825B3B456D}" type="slidenum">
              <a:rPr kumimoji="1" lang="ja-JP" altLang="en-US" smtClean="0"/>
              <a:t>18</a:t>
            </a:fld>
            <a:endParaRPr kumimoji="1" lang="ja-JP" altLang="en-US"/>
          </a:p>
        </p:txBody>
      </p:sp>
    </p:spTree>
    <p:extLst>
      <p:ext uri="{BB962C8B-B14F-4D97-AF65-F5344CB8AC3E}">
        <p14:creationId xmlns:p14="http://schemas.microsoft.com/office/powerpoint/2010/main" val="222911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5FEA057-8548-4B2F-86F0-01825B3B456D}" type="slidenum">
              <a:rPr kumimoji="1" lang="ja-JP" altLang="en-US" smtClean="0"/>
              <a:t>31</a:t>
            </a:fld>
            <a:endParaRPr kumimoji="1" lang="ja-JP" altLang="en-US"/>
          </a:p>
        </p:txBody>
      </p:sp>
    </p:spTree>
    <p:extLst>
      <p:ext uri="{BB962C8B-B14F-4D97-AF65-F5344CB8AC3E}">
        <p14:creationId xmlns:p14="http://schemas.microsoft.com/office/powerpoint/2010/main" val="131050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FC0153-783E-41F4-BC2C-36D247A4E93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8F69BD2-EA81-4C82-B8BD-B1B36E0A665E}"/>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332C9B3-6CC3-46CD-8B6E-30996E497D3C}"/>
              </a:ext>
            </a:extLst>
          </p:cNvPr>
          <p:cNvSpPr>
            <a:spLocks noGrp="1"/>
          </p:cNvSpPr>
          <p:nvPr>
            <p:ph type="dt" sz="half" idx="10"/>
          </p:nvPr>
        </p:nvSpPr>
        <p:spPr/>
        <p:txBody>
          <a:bodyPr/>
          <a:lstStyle/>
          <a:p>
            <a:fld id="{315F53A9-F370-4F84-8DBC-83EFF231A4BD}" type="datetimeFigureOut">
              <a:rPr kumimoji="1" lang="ja-JP" altLang="en-US" smtClean="0"/>
              <a:t>2020/1/7</a:t>
            </a:fld>
            <a:endParaRPr kumimoji="1" lang="ja-JP" altLang="en-US"/>
          </a:p>
        </p:txBody>
      </p:sp>
      <p:sp>
        <p:nvSpPr>
          <p:cNvPr id="5" name="フッター プレースホルダー 4">
            <a:extLst>
              <a:ext uri="{FF2B5EF4-FFF2-40B4-BE49-F238E27FC236}">
                <a16:creationId xmlns:a16="http://schemas.microsoft.com/office/drawing/2014/main" id="{89AB5EE1-6C16-4CCC-B7D1-F2175A306B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F917FE-1197-4E44-A683-FD3A00547B6F}"/>
              </a:ext>
            </a:extLst>
          </p:cNvPr>
          <p:cNvSpPr>
            <a:spLocks noGrp="1"/>
          </p:cNvSpPr>
          <p:nvPr>
            <p:ph type="sldNum" sz="quarter" idx="12"/>
          </p:nvPr>
        </p:nvSpPr>
        <p:spPr/>
        <p:txBody>
          <a:bodyPr/>
          <a:lstStyle/>
          <a:p>
            <a:fld id="{DBC80AB4-36D8-4FE6-83C5-74803EEFE99B}" type="slidenum">
              <a:rPr kumimoji="1" lang="ja-JP" altLang="en-US" smtClean="0"/>
              <a:t>‹#›</a:t>
            </a:fld>
            <a:endParaRPr kumimoji="1" lang="ja-JP" altLang="en-US"/>
          </a:p>
        </p:txBody>
      </p:sp>
    </p:spTree>
    <p:extLst>
      <p:ext uri="{BB962C8B-B14F-4D97-AF65-F5344CB8AC3E}">
        <p14:creationId xmlns:p14="http://schemas.microsoft.com/office/powerpoint/2010/main" val="4234897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00D66-F111-4A84-AC7C-2ECC53EF25B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C865D1-2D68-46CF-9CC0-746D4B46956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157F4C-434B-4579-BC02-31874DBFE763}"/>
              </a:ext>
            </a:extLst>
          </p:cNvPr>
          <p:cNvSpPr>
            <a:spLocks noGrp="1"/>
          </p:cNvSpPr>
          <p:nvPr>
            <p:ph type="dt" sz="half" idx="10"/>
          </p:nvPr>
        </p:nvSpPr>
        <p:spPr/>
        <p:txBody>
          <a:bodyPr/>
          <a:lstStyle/>
          <a:p>
            <a:fld id="{315F53A9-F370-4F84-8DBC-83EFF231A4BD}" type="datetimeFigureOut">
              <a:rPr kumimoji="1" lang="ja-JP" altLang="en-US" smtClean="0"/>
              <a:t>2020/1/7</a:t>
            </a:fld>
            <a:endParaRPr kumimoji="1" lang="ja-JP" altLang="en-US"/>
          </a:p>
        </p:txBody>
      </p:sp>
      <p:sp>
        <p:nvSpPr>
          <p:cNvPr id="5" name="フッター プレースホルダー 4">
            <a:extLst>
              <a:ext uri="{FF2B5EF4-FFF2-40B4-BE49-F238E27FC236}">
                <a16:creationId xmlns:a16="http://schemas.microsoft.com/office/drawing/2014/main" id="{D34BE324-68E2-478A-8F73-4AFB3D6855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E315B5-1C3D-4A0F-B8FB-458025477B1D}"/>
              </a:ext>
            </a:extLst>
          </p:cNvPr>
          <p:cNvSpPr>
            <a:spLocks noGrp="1"/>
          </p:cNvSpPr>
          <p:nvPr>
            <p:ph type="sldNum" sz="quarter" idx="12"/>
          </p:nvPr>
        </p:nvSpPr>
        <p:spPr/>
        <p:txBody>
          <a:bodyPr/>
          <a:lstStyle/>
          <a:p>
            <a:fld id="{DBC80AB4-36D8-4FE6-83C5-74803EEFE99B}" type="slidenum">
              <a:rPr kumimoji="1" lang="ja-JP" altLang="en-US" smtClean="0"/>
              <a:t>‹#›</a:t>
            </a:fld>
            <a:endParaRPr kumimoji="1" lang="ja-JP" altLang="en-US"/>
          </a:p>
        </p:txBody>
      </p:sp>
    </p:spTree>
    <p:extLst>
      <p:ext uri="{BB962C8B-B14F-4D97-AF65-F5344CB8AC3E}">
        <p14:creationId xmlns:p14="http://schemas.microsoft.com/office/powerpoint/2010/main" val="315504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21BD8A8-5D96-4523-8ED0-6F31E1E95267}"/>
              </a:ext>
            </a:extLst>
          </p:cNvPr>
          <p:cNvSpPr>
            <a:spLocks noGrp="1"/>
          </p:cNvSpPr>
          <p:nvPr>
            <p:ph type="title" orient="vert"/>
          </p:nvPr>
        </p:nvSpPr>
        <p:spPr>
          <a:xfrm>
            <a:off x="8724902"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47AC8E2-1840-454E-820F-848451A7031E}"/>
              </a:ext>
            </a:extLst>
          </p:cNvPr>
          <p:cNvSpPr>
            <a:spLocks noGrp="1"/>
          </p:cNvSpPr>
          <p:nvPr>
            <p:ph type="body" orient="vert" idx="1"/>
          </p:nvPr>
        </p:nvSpPr>
        <p:spPr>
          <a:xfrm>
            <a:off x="838202"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D07195-CE4D-4371-9737-89630B7788A7}"/>
              </a:ext>
            </a:extLst>
          </p:cNvPr>
          <p:cNvSpPr>
            <a:spLocks noGrp="1"/>
          </p:cNvSpPr>
          <p:nvPr>
            <p:ph type="dt" sz="half" idx="10"/>
          </p:nvPr>
        </p:nvSpPr>
        <p:spPr/>
        <p:txBody>
          <a:bodyPr/>
          <a:lstStyle/>
          <a:p>
            <a:fld id="{315F53A9-F370-4F84-8DBC-83EFF231A4BD}" type="datetimeFigureOut">
              <a:rPr kumimoji="1" lang="ja-JP" altLang="en-US" smtClean="0"/>
              <a:t>2020/1/7</a:t>
            </a:fld>
            <a:endParaRPr kumimoji="1" lang="ja-JP" altLang="en-US"/>
          </a:p>
        </p:txBody>
      </p:sp>
      <p:sp>
        <p:nvSpPr>
          <p:cNvPr id="5" name="フッター プレースホルダー 4">
            <a:extLst>
              <a:ext uri="{FF2B5EF4-FFF2-40B4-BE49-F238E27FC236}">
                <a16:creationId xmlns:a16="http://schemas.microsoft.com/office/drawing/2014/main" id="{9025E165-EE44-436C-A2D9-BDF9F3B14C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4CF451-F1B4-4A71-BD09-81FA35F85DEC}"/>
              </a:ext>
            </a:extLst>
          </p:cNvPr>
          <p:cNvSpPr>
            <a:spLocks noGrp="1"/>
          </p:cNvSpPr>
          <p:nvPr>
            <p:ph type="sldNum" sz="quarter" idx="12"/>
          </p:nvPr>
        </p:nvSpPr>
        <p:spPr/>
        <p:txBody>
          <a:bodyPr/>
          <a:lstStyle/>
          <a:p>
            <a:fld id="{DBC80AB4-36D8-4FE6-83C5-74803EEFE99B}" type="slidenum">
              <a:rPr kumimoji="1" lang="ja-JP" altLang="en-US" smtClean="0"/>
              <a:t>‹#›</a:t>
            </a:fld>
            <a:endParaRPr kumimoji="1" lang="ja-JP" altLang="en-US"/>
          </a:p>
        </p:txBody>
      </p:sp>
    </p:spTree>
    <p:extLst>
      <p:ext uri="{BB962C8B-B14F-4D97-AF65-F5344CB8AC3E}">
        <p14:creationId xmlns:p14="http://schemas.microsoft.com/office/powerpoint/2010/main" val="65319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B80A40-CF6E-4E8D-A250-11B3ABC6804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0DD6DF-9CA2-4D8C-B397-68D42707307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2B9960-63ED-40B4-B68A-00BD624D03BB}"/>
              </a:ext>
            </a:extLst>
          </p:cNvPr>
          <p:cNvSpPr>
            <a:spLocks noGrp="1"/>
          </p:cNvSpPr>
          <p:nvPr>
            <p:ph type="dt" sz="half" idx="10"/>
          </p:nvPr>
        </p:nvSpPr>
        <p:spPr/>
        <p:txBody>
          <a:bodyPr/>
          <a:lstStyle/>
          <a:p>
            <a:fld id="{315F53A9-F370-4F84-8DBC-83EFF231A4BD}" type="datetimeFigureOut">
              <a:rPr kumimoji="1" lang="ja-JP" altLang="en-US" smtClean="0"/>
              <a:t>2020/1/7</a:t>
            </a:fld>
            <a:endParaRPr kumimoji="1" lang="ja-JP" altLang="en-US"/>
          </a:p>
        </p:txBody>
      </p:sp>
      <p:sp>
        <p:nvSpPr>
          <p:cNvPr id="5" name="フッター プレースホルダー 4">
            <a:extLst>
              <a:ext uri="{FF2B5EF4-FFF2-40B4-BE49-F238E27FC236}">
                <a16:creationId xmlns:a16="http://schemas.microsoft.com/office/drawing/2014/main" id="{348CF0E6-A5D4-4D01-AECB-A478A99999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8EEE96-CA10-4E2B-BDEB-465FF69599B3}"/>
              </a:ext>
            </a:extLst>
          </p:cNvPr>
          <p:cNvSpPr>
            <a:spLocks noGrp="1"/>
          </p:cNvSpPr>
          <p:nvPr>
            <p:ph type="sldNum" sz="quarter" idx="12"/>
          </p:nvPr>
        </p:nvSpPr>
        <p:spPr/>
        <p:txBody>
          <a:bodyPr/>
          <a:lstStyle/>
          <a:p>
            <a:fld id="{DBC80AB4-36D8-4FE6-83C5-74803EEFE99B}" type="slidenum">
              <a:rPr kumimoji="1" lang="ja-JP" altLang="en-US" smtClean="0"/>
              <a:t>‹#›</a:t>
            </a:fld>
            <a:endParaRPr kumimoji="1" lang="ja-JP" altLang="en-US"/>
          </a:p>
        </p:txBody>
      </p:sp>
    </p:spTree>
    <p:extLst>
      <p:ext uri="{BB962C8B-B14F-4D97-AF65-F5344CB8AC3E}">
        <p14:creationId xmlns:p14="http://schemas.microsoft.com/office/powerpoint/2010/main" val="59619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A0F404-3885-4DDE-AD07-0082BB4D5FBE}"/>
              </a:ext>
            </a:extLst>
          </p:cNvPr>
          <p:cNvSpPr>
            <a:spLocks noGrp="1"/>
          </p:cNvSpPr>
          <p:nvPr>
            <p:ph type="title"/>
          </p:nvPr>
        </p:nvSpPr>
        <p:spPr>
          <a:xfrm>
            <a:off x="831851" y="1709742"/>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E9780AC-3B60-41C7-A8D2-045B04C9F7FE}"/>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5A0BD5E-EC8F-4DCE-83DE-0277C8FCF2D7}"/>
              </a:ext>
            </a:extLst>
          </p:cNvPr>
          <p:cNvSpPr>
            <a:spLocks noGrp="1"/>
          </p:cNvSpPr>
          <p:nvPr>
            <p:ph type="dt" sz="half" idx="10"/>
          </p:nvPr>
        </p:nvSpPr>
        <p:spPr/>
        <p:txBody>
          <a:bodyPr/>
          <a:lstStyle/>
          <a:p>
            <a:fld id="{315F53A9-F370-4F84-8DBC-83EFF231A4BD}" type="datetimeFigureOut">
              <a:rPr kumimoji="1" lang="ja-JP" altLang="en-US" smtClean="0"/>
              <a:t>2020/1/7</a:t>
            </a:fld>
            <a:endParaRPr kumimoji="1" lang="ja-JP" altLang="en-US"/>
          </a:p>
        </p:txBody>
      </p:sp>
      <p:sp>
        <p:nvSpPr>
          <p:cNvPr id="5" name="フッター プレースホルダー 4">
            <a:extLst>
              <a:ext uri="{FF2B5EF4-FFF2-40B4-BE49-F238E27FC236}">
                <a16:creationId xmlns:a16="http://schemas.microsoft.com/office/drawing/2014/main" id="{F3B89464-2586-459C-BB7C-3DC0DAE926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E5052C-5615-4499-93DE-9E3417259C31}"/>
              </a:ext>
            </a:extLst>
          </p:cNvPr>
          <p:cNvSpPr>
            <a:spLocks noGrp="1"/>
          </p:cNvSpPr>
          <p:nvPr>
            <p:ph type="sldNum" sz="quarter" idx="12"/>
          </p:nvPr>
        </p:nvSpPr>
        <p:spPr/>
        <p:txBody>
          <a:bodyPr/>
          <a:lstStyle/>
          <a:p>
            <a:fld id="{DBC80AB4-36D8-4FE6-83C5-74803EEFE99B}" type="slidenum">
              <a:rPr kumimoji="1" lang="ja-JP" altLang="en-US" smtClean="0"/>
              <a:t>‹#›</a:t>
            </a:fld>
            <a:endParaRPr kumimoji="1" lang="ja-JP" altLang="en-US"/>
          </a:p>
        </p:txBody>
      </p:sp>
    </p:spTree>
    <p:extLst>
      <p:ext uri="{BB962C8B-B14F-4D97-AF65-F5344CB8AC3E}">
        <p14:creationId xmlns:p14="http://schemas.microsoft.com/office/powerpoint/2010/main" val="3204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EE717D-74A0-4568-AEEA-0E5F0ADD84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ABFDC2-2352-4A82-A604-393C10B1527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484468F-14C4-4CF9-9E25-1D33DBDC588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A90D396-6B12-4067-BA24-7AA633F984EF}"/>
              </a:ext>
            </a:extLst>
          </p:cNvPr>
          <p:cNvSpPr>
            <a:spLocks noGrp="1"/>
          </p:cNvSpPr>
          <p:nvPr>
            <p:ph type="dt" sz="half" idx="10"/>
          </p:nvPr>
        </p:nvSpPr>
        <p:spPr/>
        <p:txBody>
          <a:bodyPr/>
          <a:lstStyle/>
          <a:p>
            <a:fld id="{315F53A9-F370-4F84-8DBC-83EFF231A4BD}" type="datetimeFigureOut">
              <a:rPr kumimoji="1" lang="ja-JP" altLang="en-US" smtClean="0"/>
              <a:t>2020/1/7</a:t>
            </a:fld>
            <a:endParaRPr kumimoji="1" lang="ja-JP" altLang="en-US"/>
          </a:p>
        </p:txBody>
      </p:sp>
      <p:sp>
        <p:nvSpPr>
          <p:cNvPr id="6" name="フッター プレースホルダー 5">
            <a:extLst>
              <a:ext uri="{FF2B5EF4-FFF2-40B4-BE49-F238E27FC236}">
                <a16:creationId xmlns:a16="http://schemas.microsoft.com/office/drawing/2014/main" id="{75968C31-4549-43F3-8ADA-E4A18CFE890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61628BE-0492-4409-B4AA-B1C6A3B815A6}"/>
              </a:ext>
            </a:extLst>
          </p:cNvPr>
          <p:cNvSpPr>
            <a:spLocks noGrp="1"/>
          </p:cNvSpPr>
          <p:nvPr>
            <p:ph type="sldNum" sz="quarter" idx="12"/>
          </p:nvPr>
        </p:nvSpPr>
        <p:spPr/>
        <p:txBody>
          <a:bodyPr/>
          <a:lstStyle/>
          <a:p>
            <a:fld id="{DBC80AB4-36D8-4FE6-83C5-74803EEFE99B}" type="slidenum">
              <a:rPr kumimoji="1" lang="ja-JP" altLang="en-US" smtClean="0"/>
              <a:t>‹#›</a:t>
            </a:fld>
            <a:endParaRPr kumimoji="1" lang="ja-JP" altLang="en-US"/>
          </a:p>
        </p:txBody>
      </p:sp>
    </p:spTree>
    <p:extLst>
      <p:ext uri="{BB962C8B-B14F-4D97-AF65-F5344CB8AC3E}">
        <p14:creationId xmlns:p14="http://schemas.microsoft.com/office/powerpoint/2010/main" val="66386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FFE155-359D-4B4F-9A96-7EA664D4AD29}"/>
              </a:ext>
            </a:extLst>
          </p:cNvPr>
          <p:cNvSpPr>
            <a:spLocks noGrp="1"/>
          </p:cNvSpPr>
          <p:nvPr>
            <p:ph type="title"/>
          </p:nvPr>
        </p:nvSpPr>
        <p:spPr>
          <a:xfrm>
            <a:off x="839788" y="365129"/>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1E00B5-A3F4-4507-8D1A-36BB4C15E746}"/>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8E9536E-4D63-4126-9562-104894466C6B}"/>
              </a:ext>
            </a:extLst>
          </p:cNvPr>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2C812AB-06E5-4F77-B532-9D666010CE0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8FEED9A-125C-4A32-B4F4-3B4A5E8A2E96}"/>
              </a:ext>
            </a:extLst>
          </p:cNvPr>
          <p:cNvSpPr>
            <a:spLocks noGrp="1"/>
          </p:cNvSpPr>
          <p:nvPr>
            <p:ph sz="quarter" idx="4"/>
          </p:nvPr>
        </p:nvSpPr>
        <p:spPr>
          <a:xfrm>
            <a:off x="6172202"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B89E3BE-5769-489E-A1CF-8CFBFA5E4EE3}"/>
              </a:ext>
            </a:extLst>
          </p:cNvPr>
          <p:cNvSpPr>
            <a:spLocks noGrp="1"/>
          </p:cNvSpPr>
          <p:nvPr>
            <p:ph type="dt" sz="half" idx="10"/>
          </p:nvPr>
        </p:nvSpPr>
        <p:spPr/>
        <p:txBody>
          <a:bodyPr/>
          <a:lstStyle/>
          <a:p>
            <a:fld id="{315F53A9-F370-4F84-8DBC-83EFF231A4BD}" type="datetimeFigureOut">
              <a:rPr kumimoji="1" lang="ja-JP" altLang="en-US" smtClean="0"/>
              <a:t>2020/1/7</a:t>
            </a:fld>
            <a:endParaRPr kumimoji="1" lang="ja-JP" altLang="en-US"/>
          </a:p>
        </p:txBody>
      </p:sp>
      <p:sp>
        <p:nvSpPr>
          <p:cNvPr id="8" name="フッター プレースホルダー 7">
            <a:extLst>
              <a:ext uri="{FF2B5EF4-FFF2-40B4-BE49-F238E27FC236}">
                <a16:creationId xmlns:a16="http://schemas.microsoft.com/office/drawing/2014/main" id="{6775869A-5841-4CA4-94C0-CE2ED95C8AB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C30489C-48AA-4F29-B02F-A7B969FEE1F1}"/>
              </a:ext>
            </a:extLst>
          </p:cNvPr>
          <p:cNvSpPr>
            <a:spLocks noGrp="1"/>
          </p:cNvSpPr>
          <p:nvPr>
            <p:ph type="sldNum" sz="quarter" idx="12"/>
          </p:nvPr>
        </p:nvSpPr>
        <p:spPr/>
        <p:txBody>
          <a:bodyPr/>
          <a:lstStyle/>
          <a:p>
            <a:fld id="{DBC80AB4-36D8-4FE6-83C5-74803EEFE99B}" type="slidenum">
              <a:rPr kumimoji="1" lang="ja-JP" altLang="en-US" smtClean="0"/>
              <a:t>‹#›</a:t>
            </a:fld>
            <a:endParaRPr kumimoji="1" lang="ja-JP" altLang="en-US"/>
          </a:p>
        </p:txBody>
      </p:sp>
    </p:spTree>
    <p:extLst>
      <p:ext uri="{BB962C8B-B14F-4D97-AF65-F5344CB8AC3E}">
        <p14:creationId xmlns:p14="http://schemas.microsoft.com/office/powerpoint/2010/main" val="161633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78BA93-CE81-4B5D-9632-10E1E35008C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E5C85BE-CF83-4650-827F-A3215CD5E45C}"/>
              </a:ext>
            </a:extLst>
          </p:cNvPr>
          <p:cNvSpPr>
            <a:spLocks noGrp="1"/>
          </p:cNvSpPr>
          <p:nvPr>
            <p:ph type="dt" sz="half" idx="10"/>
          </p:nvPr>
        </p:nvSpPr>
        <p:spPr/>
        <p:txBody>
          <a:bodyPr/>
          <a:lstStyle/>
          <a:p>
            <a:fld id="{315F53A9-F370-4F84-8DBC-83EFF231A4BD}" type="datetimeFigureOut">
              <a:rPr kumimoji="1" lang="ja-JP" altLang="en-US" smtClean="0"/>
              <a:t>2020/1/7</a:t>
            </a:fld>
            <a:endParaRPr kumimoji="1" lang="ja-JP" altLang="en-US"/>
          </a:p>
        </p:txBody>
      </p:sp>
      <p:sp>
        <p:nvSpPr>
          <p:cNvPr id="4" name="フッター プレースホルダー 3">
            <a:extLst>
              <a:ext uri="{FF2B5EF4-FFF2-40B4-BE49-F238E27FC236}">
                <a16:creationId xmlns:a16="http://schemas.microsoft.com/office/drawing/2014/main" id="{34B8E84F-E076-401A-AC30-F614C208B71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5E4FB44-3D72-46B5-88BA-D1D29A82A44C}"/>
              </a:ext>
            </a:extLst>
          </p:cNvPr>
          <p:cNvSpPr>
            <a:spLocks noGrp="1"/>
          </p:cNvSpPr>
          <p:nvPr>
            <p:ph type="sldNum" sz="quarter" idx="12"/>
          </p:nvPr>
        </p:nvSpPr>
        <p:spPr/>
        <p:txBody>
          <a:bodyPr/>
          <a:lstStyle/>
          <a:p>
            <a:fld id="{DBC80AB4-36D8-4FE6-83C5-74803EEFE99B}" type="slidenum">
              <a:rPr kumimoji="1" lang="ja-JP" altLang="en-US" smtClean="0"/>
              <a:t>‹#›</a:t>
            </a:fld>
            <a:endParaRPr kumimoji="1" lang="ja-JP" altLang="en-US"/>
          </a:p>
        </p:txBody>
      </p:sp>
    </p:spTree>
    <p:extLst>
      <p:ext uri="{BB962C8B-B14F-4D97-AF65-F5344CB8AC3E}">
        <p14:creationId xmlns:p14="http://schemas.microsoft.com/office/powerpoint/2010/main" val="82995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A33BB2B-DB89-4A7D-AFBB-91F5BC5784C3}"/>
              </a:ext>
            </a:extLst>
          </p:cNvPr>
          <p:cNvSpPr>
            <a:spLocks noGrp="1"/>
          </p:cNvSpPr>
          <p:nvPr>
            <p:ph type="dt" sz="half" idx="10"/>
          </p:nvPr>
        </p:nvSpPr>
        <p:spPr/>
        <p:txBody>
          <a:bodyPr/>
          <a:lstStyle/>
          <a:p>
            <a:fld id="{315F53A9-F370-4F84-8DBC-83EFF231A4BD}" type="datetimeFigureOut">
              <a:rPr kumimoji="1" lang="ja-JP" altLang="en-US" smtClean="0"/>
              <a:t>2020/1/7</a:t>
            </a:fld>
            <a:endParaRPr kumimoji="1" lang="ja-JP" altLang="en-US"/>
          </a:p>
        </p:txBody>
      </p:sp>
      <p:sp>
        <p:nvSpPr>
          <p:cNvPr id="3" name="フッター プレースホルダー 2">
            <a:extLst>
              <a:ext uri="{FF2B5EF4-FFF2-40B4-BE49-F238E27FC236}">
                <a16:creationId xmlns:a16="http://schemas.microsoft.com/office/drawing/2014/main" id="{027AFBDA-4045-4DE5-AD4D-38BAC0FAE87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DAA01AB-2A9D-4815-8D16-A6B9935D6A87}"/>
              </a:ext>
            </a:extLst>
          </p:cNvPr>
          <p:cNvSpPr>
            <a:spLocks noGrp="1"/>
          </p:cNvSpPr>
          <p:nvPr>
            <p:ph type="sldNum" sz="quarter" idx="12"/>
          </p:nvPr>
        </p:nvSpPr>
        <p:spPr/>
        <p:txBody>
          <a:bodyPr/>
          <a:lstStyle/>
          <a:p>
            <a:fld id="{DBC80AB4-36D8-4FE6-83C5-74803EEFE99B}" type="slidenum">
              <a:rPr kumimoji="1" lang="ja-JP" altLang="en-US" smtClean="0"/>
              <a:t>‹#›</a:t>
            </a:fld>
            <a:endParaRPr kumimoji="1" lang="ja-JP" altLang="en-US"/>
          </a:p>
        </p:txBody>
      </p:sp>
    </p:spTree>
    <p:extLst>
      <p:ext uri="{BB962C8B-B14F-4D97-AF65-F5344CB8AC3E}">
        <p14:creationId xmlns:p14="http://schemas.microsoft.com/office/powerpoint/2010/main" val="25439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407E43-6CAF-46E9-A0CE-341A4647E6B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069BD15-A09D-4AF5-B228-F86C1E060736}"/>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ABE4D0B-C18A-4E8F-A8CD-8647147969C9}"/>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50F360-4F06-4E8F-983E-B2277ED911C0}"/>
              </a:ext>
            </a:extLst>
          </p:cNvPr>
          <p:cNvSpPr>
            <a:spLocks noGrp="1"/>
          </p:cNvSpPr>
          <p:nvPr>
            <p:ph type="dt" sz="half" idx="10"/>
          </p:nvPr>
        </p:nvSpPr>
        <p:spPr/>
        <p:txBody>
          <a:bodyPr/>
          <a:lstStyle/>
          <a:p>
            <a:fld id="{315F53A9-F370-4F84-8DBC-83EFF231A4BD}" type="datetimeFigureOut">
              <a:rPr kumimoji="1" lang="ja-JP" altLang="en-US" smtClean="0"/>
              <a:t>2020/1/7</a:t>
            </a:fld>
            <a:endParaRPr kumimoji="1" lang="ja-JP" altLang="en-US"/>
          </a:p>
        </p:txBody>
      </p:sp>
      <p:sp>
        <p:nvSpPr>
          <p:cNvPr id="6" name="フッター プレースホルダー 5">
            <a:extLst>
              <a:ext uri="{FF2B5EF4-FFF2-40B4-BE49-F238E27FC236}">
                <a16:creationId xmlns:a16="http://schemas.microsoft.com/office/drawing/2014/main" id="{8C3FBE34-F5DF-4D83-AF90-DA946374FCB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722B76A-68B2-44C1-9FAE-8CA654F08573}"/>
              </a:ext>
            </a:extLst>
          </p:cNvPr>
          <p:cNvSpPr>
            <a:spLocks noGrp="1"/>
          </p:cNvSpPr>
          <p:nvPr>
            <p:ph type="sldNum" sz="quarter" idx="12"/>
          </p:nvPr>
        </p:nvSpPr>
        <p:spPr/>
        <p:txBody>
          <a:bodyPr/>
          <a:lstStyle/>
          <a:p>
            <a:fld id="{DBC80AB4-36D8-4FE6-83C5-74803EEFE99B}" type="slidenum">
              <a:rPr kumimoji="1" lang="ja-JP" altLang="en-US" smtClean="0"/>
              <a:t>‹#›</a:t>
            </a:fld>
            <a:endParaRPr kumimoji="1" lang="ja-JP" altLang="en-US"/>
          </a:p>
        </p:txBody>
      </p:sp>
    </p:spTree>
    <p:extLst>
      <p:ext uri="{BB962C8B-B14F-4D97-AF65-F5344CB8AC3E}">
        <p14:creationId xmlns:p14="http://schemas.microsoft.com/office/powerpoint/2010/main" val="175113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68AD70-8DB0-470A-A547-45034428E2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E94FA17-5E5E-49FE-AC7D-6524CB788383}"/>
              </a:ext>
            </a:extLst>
          </p:cNvPr>
          <p:cNvSpPr>
            <a:spLocks noGrp="1"/>
          </p:cNvSpPr>
          <p:nvPr>
            <p:ph type="pic" idx="1"/>
          </p:nvPr>
        </p:nvSpPr>
        <p:spPr>
          <a:xfrm>
            <a:off x="5183188" y="987429"/>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7BA2393-61A5-41D7-821B-BFB0A7D20022}"/>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ACCEEEA-3005-49EB-A543-F0A07B0F14F2}"/>
              </a:ext>
            </a:extLst>
          </p:cNvPr>
          <p:cNvSpPr>
            <a:spLocks noGrp="1"/>
          </p:cNvSpPr>
          <p:nvPr>
            <p:ph type="dt" sz="half" idx="10"/>
          </p:nvPr>
        </p:nvSpPr>
        <p:spPr/>
        <p:txBody>
          <a:bodyPr/>
          <a:lstStyle/>
          <a:p>
            <a:fld id="{315F53A9-F370-4F84-8DBC-83EFF231A4BD}" type="datetimeFigureOut">
              <a:rPr kumimoji="1" lang="ja-JP" altLang="en-US" smtClean="0"/>
              <a:t>2020/1/7</a:t>
            </a:fld>
            <a:endParaRPr kumimoji="1" lang="ja-JP" altLang="en-US"/>
          </a:p>
        </p:txBody>
      </p:sp>
      <p:sp>
        <p:nvSpPr>
          <p:cNvPr id="6" name="フッター プレースホルダー 5">
            <a:extLst>
              <a:ext uri="{FF2B5EF4-FFF2-40B4-BE49-F238E27FC236}">
                <a16:creationId xmlns:a16="http://schemas.microsoft.com/office/drawing/2014/main" id="{4A4B9263-F21A-464D-A90D-FE9F1F0E040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45F8197-18A0-4963-9CF7-2D3BAB36CB06}"/>
              </a:ext>
            </a:extLst>
          </p:cNvPr>
          <p:cNvSpPr>
            <a:spLocks noGrp="1"/>
          </p:cNvSpPr>
          <p:nvPr>
            <p:ph type="sldNum" sz="quarter" idx="12"/>
          </p:nvPr>
        </p:nvSpPr>
        <p:spPr/>
        <p:txBody>
          <a:bodyPr/>
          <a:lstStyle/>
          <a:p>
            <a:fld id="{DBC80AB4-36D8-4FE6-83C5-74803EEFE99B}" type="slidenum">
              <a:rPr kumimoji="1" lang="ja-JP" altLang="en-US" smtClean="0"/>
              <a:t>‹#›</a:t>
            </a:fld>
            <a:endParaRPr kumimoji="1" lang="ja-JP" altLang="en-US"/>
          </a:p>
        </p:txBody>
      </p:sp>
    </p:spTree>
    <p:extLst>
      <p:ext uri="{BB962C8B-B14F-4D97-AF65-F5344CB8AC3E}">
        <p14:creationId xmlns:p14="http://schemas.microsoft.com/office/powerpoint/2010/main" val="29674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1117B7F-BE10-4224-9A76-3AAD98E535C5}"/>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D595BF3-C0C3-4CB1-8C31-EBBF2A72E8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C8DE5B-4A6D-4CBD-BCF1-A2A644798A72}"/>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F53A9-F370-4F84-8DBC-83EFF231A4BD}" type="datetimeFigureOut">
              <a:rPr kumimoji="1" lang="ja-JP" altLang="en-US" smtClean="0"/>
              <a:t>2020/1/7</a:t>
            </a:fld>
            <a:endParaRPr kumimoji="1" lang="ja-JP" altLang="en-US"/>
          </a:p>
        </p:txBody>
      </p:sp>
      <p:sp>
        <p:nvSpPr>
          <p:cNvPr id="5" name="フッター プレースホルダー 4">
            <a:extLst>
              <a:ext uri="{FF2B5EF4-FFF2-40B4-BE49-F238E27FC236}">
                <a16:creationId xmlns:a16="http://schemas.microsoft.com/office/drawing/2014/main" id="{9F7F7FA6-6D89-40D7-AC70-04DEE01B4BB4}"/>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8276873-7A26-4784-A58D-F2692FE029CD}"/>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80AB4-36D8-4FE6-83C5-74803EEFE99B}" type="slidenum">
              <a:rPr kumimoji="1" lang="ja-JP" altLang="en-US" smtClean="0"/>
              <a:t>‹#›</a:t>
            </a:fld>
            <a:endParaRPr kumimoji="1" lang="ja-JP" altLang="en-US"/>
          </a:p>
        </p:txBody>
      </p:sp>
    </p:spTree>
    <p:extLst>
      <p:ext uri="{BB962C8B-B14F-4D97-AF65-F5344CB8AC3E}">
        <p14:creationId xmlns:p14="http://schemas.microsoft.com/office/powerpoint/2010/main" val="3029642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54" rtl="0" eaLnBrk="1" latinLnBrk="0" hangingPunct="1">
        <a:defRPr kumimoji="1" sz="1800" kern="1200">
          <a:solidFill>
            <a:schemeClr val="tx1"/>
          </a:solidFill>
          <a:latin typeface="+mn-lt"/>
          <a:ea typeface="+mn-ea"/>
          <a:cs typeface="+mn-cs"/>
        </a:defRPr>
      </a:lvl1pPr>
      <a:lvl2pPr marL="457178" algn="l" defTabSz="914354" rtl="0" eaLnBrk="1" latinLnBrk="0" hangingPunct="1">
        <a:defRPr kumimoji="1" sz="1800" kern="1200">
          <a:solidFill>
            <a:schemeClr val="tx1"/>
          </a:solidFill>
          <a:latin typeface="+mn-lt"/>
          <a:ea typeface="+mn-ea"/>
          <a:cs typeface="+mn-cs"/>
        </a:defRPr>
      </a:lvl2pPr>
      <a:lvl3pPr marL="914354" algn="l" defTabSz="914354" rtl="0" eaLnBrk="1" latinLnBrk="0" hangingPunct="1">
        <a:defRPr kumimoji="1" sz="1800" kern="1200">
          <a:solidFill>
            <a:schemeClr val="tx1"/>
          </a:solidFill>
          <a:latin typeface="+mn-lt"/>
          <a:ea typeface="+mn-ea"/>
          <a:cs typeface="+mn-cs"/>
        </a:defRPr>
      </a:lvl3pPr>
      <a:lvl4pPr marL="1371532" algn="l" defTabSz="914354" rtl="0" eaLnBrk="1" latinLnBrk="0" hangingPunct="1">
        <a:defRPr kumimoji="1" sz="1800" kern="1200">
          <a:solidFill>
            <a:schemeClr val="tx1"/>
          </a:solidFill>
          <a:latin typeface="+mn-lt"/>
          <a:ea typeface="+mn-ea"/>
          <a:cs typeface="+mn-cs"/>
        </a:defRPr>
      </a:lvl4pPr>
      <a:lvl5pPr marL="1828709" algn="l" defTabSz="914354" rtl="0" eaLnBrk="1" latinLnBrk="0" hangingPunct="1">
        <a:defRPr kumimoji="1" sz="1800" kern="1200">
          <a:solidFill>
            <a:schemeClr val="tx1"/>
          </a:solidFill>
          <a:latin typeface="+mn-lt"/>
          <a:ea typeface="+mn-ea"/>
          <a:cs typeface="+mn-cs"/>
        </a:defRPr>
      </a:lvl5pPr>
      <a:lvl6pPr marL="2285886" algn="l" defTabSz="914354" rtl="0" eaLnBrk="1" latinLnBrk="0" hangingPunct="1">
        <a:defRPr kumimoji="1" sz="1800" kern="1200">
          <a:solidFill>
            <a:schemeClr val="tx1"/>
          </a:solidFill>
          <a:latin typeface="+mn-lt"/>
          <a:ea typeface="+mn-ea"/>
          <a:cs typeface="+mn-cs"/>
        </a:defRPr>
      </a:lvl6pPr>
      <a:lvl7pPr marL="2743062" algn="l" defTabSz="914354" rtl="0" eaLnBrk="1" latinLnBrk="0" hangingPunct="1">
        <a:defRPr kumimoji="1" sz="1800" kern="1200">
          <a:solidFill>
            <a:schemeClr val="tx1"/>
          </a:solidFill>
          <a:latin typeface="+mn-lt"/>
          <a:ea typeface="+mn-ea"/>
          <a:cs typeface="+mn-cs"/>
        </a:defRPr>
      </a:lvl7pPr>
      <a:lvl8pPr marL="3200240" algn="l" defTabSz="914354" rtl="0" eaLnBrk="1" latinLnBrk="0" hangingPunct="1">
        <a:defRPr kumimoji="1" sz="1800" kern="1200">
          <a:solidFill>
            <a:schemeClr val="tx1"/>
          </a:solidFill>
          <a:latin typeface="+mn-lt"/>
          <a:ea typeface="+mn-ea"/>
          <a:cs typeface="+mn-cs"/>
        </a:defRPr>
      </a:lvl8pPr>
      <a:lvl9pPr marL="3657418" algn="l" defTabSz="914354"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6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コンテンツ プレースホルダー 3">
            <a:extLst>
              <a:ext uri="{FF2B5EF4-FFF2-40B4-BE49-F238E27FC236}">
                <a16:creationId xmlns:a16="http://schemas.microsoft.com/office/drawing/2014/main" id="{FC521A1E-A2E4-42A8-85FD-5D1620900AB5}"/>
              </a:ext>
            </a:extLst>
          </p:cNvPr>
          <p:cNvPicPr>
            <a:picLocks noGrp="1" noChangeAspect="1"/>
          </p:cNvPicPr>
          <p:nvPr>
            <p:ph idx="1"/>
          </p:nvPr>
        </p:nvPicPr>
        <p:blipFill>
          <a:blip r:embed="rId2"/>
          <a:stretch>
            <a:fillRect/>
          </a:stretch>
        </p:blipFill>
        <p:spPr>
          <a:xfrm>
            <a:off x="2172716" y="643468"/>
            <a:ext cx="7846571" cy="5571067"/>
          </a:xfrm>
          <a:prstGeom prst="rect">
            <a:avLst/>
          </a:prstGeom>
        </p:spPr>
      </p:pic>
      <p:sp>
        <p:nvSpPr>
          <p:cNvPr id="7" name="正方形/長方形 6">
            <a:extLst>
              <a:ext uri="{FF2B5EF4-FFF2-40B4-BE49-F238E27FC236}">
                <a16:creationId xmlns:a16="http://schemas.microsoft.com/office/drawing/2014/main" id="{C4CDA272-2547-408D-8579-F89F049358F7}"/>
              </a:ext>
            </a:extLst>
          </p:cNvPr>
          <p:cNvSpPr/>
          <p:nvPr/>
        </p:nvSpPr>
        <p:spPr>
          <a:xfrm>
            <a:off x="182015" y="179748"/>
            <a:ext cx="877163" cy="923330"/>
          </a:xfrm>
          <a:prstGeom prst="rect">
            <a:avLst/>
          </a:prstGeom>
          <a:noFill/>
        </p:spPr>
        <p:txBody>
          <a:bodyPr wrap="none" lIns="91440" tIns="45720" rIns="91440" bIns="45720">
            <a:spAutoFit/>
          </a:bodyPr>
          <a:lstStyle/>
          <a:p>
            <a:pPr algn="ctr">
              <a:spcAft>
                <a:spcPts val="600"/>
              </a:spcAft>
            </a:pPr>
            <a:r>
              <a:rPr lang="ja-JP" altLang="en-US" sz="5400" dirty="0">
                <a:ln w="0"/>
                <a:solidFill>
                  <a:srgbClr val="FF0000"/>
                </a:solidFill>
                <a:effectLst>
                  <a:outerShdw blurRad="38100" dist="19050" dir="2700000" algn="tl" rotWithShape="0">
                    <a:schemeClr val="dk1">
                      <a:alpha val="40000"/>
                    </a:schemeClr>
                  </a:outerShdw>
                </a:effectLst>
              </a:rPr>
              <a:t>例</a:t>
            </a:r>
          </a:p>
        </p:txBody>
      </p:sp>
    </p:spTree>
    <p:extLst>
      <p:ext uri="{BB962C8B-B14F-4D97-AF65-F5344CB8AC3E}">
        <p14:creationId xmlns:p14="http://schemas.microsoft.com/office/powerpoint/2010/main" val="3399659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526CE48-FCA5-4EFD-9E5B-2AF79FA1823A}"/>
              </a:ext>
            </a:extLst>
          </p:cNvPr>
          <p:cNvSpPr>
            <a:spLocks noGrp="1"/>
          </p:cNvSpPr>
          <p:nvPr>
            <p:ph type="title"/>
          </p:nvPr>
        </p:nvSpPr>
        <p:spPr>
          <a:xfrm>
            <a:off x="642257" y="4525347"/>
            <a:ext cx="6939722" cy="1737360"/>
          </a:xfrm>
        </p:spPr>
        <p:txBody>
          <a:bodyPr vert="horz" lIns="91440" tIns="45720" rIns="91440" bIns="45720" rtlCol="0" anchor="ctr">
            <a:normAutofit/>
          </a:bodyPr>
          <a:lstStyle/>
          <a:p>
            <a:pPr algn="ctr"/>
            <a:r>
              <a:rPr lang="ja-JP" altLang="en-US" sz="3600" dirty="0">
                <a:solidFill>
                  <a:srgbClr val="000000"/>
                </a:solidFill>
                <a:latin typeface="游明朝 Demibold" panose="02020600000000000000" pitchFamily="18" charset="-128"/>
                <a:ea typeface="游明朝 Demibold" panose="02020600000000000000" pitchFamily="18" charset="-128"/>
              </a:rPr>
              <a:t>短期間で運命の人と出会うことができる</a:t>
            </a:r>
            <a:r>
              <a:rPr kumimoji="1" lang="ja-JP" altLang="en-US" sz="3600" dirty="0">
                <a:solidFill>
                  <a:srgbClr val="FF0000"/>
                </a:solidFill>
                <a:latin typeface="游明朝 Demibold" panose="02020600000000000000" pitchFamily="18" charset="-128"/>
                <a:ea typeface="游明朝 Demibold" panose="02020600000000000000" pitchFamily="18" charset="-128"/>
              </a:rPr>
              <a:t>主体的な人</a:t>
            </a:r>
            <a:r>
              <a:rPr kumimoji="1" lang="ja-JP" altLang="en-US" sz="3600" dirty="0">
                <a:latin typeface="游明朝 Demibold" panose="02020600000000000000" pitchFamily="18" charset="-128"/>
                <a:ea typeface="游明朝 Demibold" panose="02020600000000000000" pitchFamily="18" charset="-128"/>
              </a:rPr>
              <a:t>とは？</a:t>
            </a:r>
          </a:p>
        </p:txBody>
      </p:sp>
      <p:sp>
        <p:nvSpPr>
          <p:cNvPr id="73" name="Oval 72">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347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D7A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ãä¸»ä½ç æå³ãã®ç»åæ¤ç´¢çµæ">
            <a:extLst>
              <a:ext uri="{FF2B5EF4-FFF2-40B4-BE49-F238E27FC236}">
                <a16:creationId xmlns:a16="http://schemas.microsoft.com/office/drawing/2014/main" id="{F4FA6661-77DB-4A8D-8D37-B6D05FDD61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7" r="5503" b="2"/>
          <a:stretch/>
        </p:blipFill>
        <p:spPr bwMode="auto">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95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24BB4EF6-570D-4ACC-B256-B18CA66C1A5E}"/>
              </a:ext>
            </a:extLst>
          </p:cNvPr>
          <p:cNvSpPr>
            <a:spLocks noGrp="1"/>
          </p:cNvSpPr>
          <p:nvPr>
            <p:ph idx="1"/>
          </p:nvPr>
        </p:nvSpPr>
        <p:spPr>
          <a:xfrm>
            <a:off x="1085646" y="1061958"/>
            <a:ext cx="7005133" cy="3382247"/>
          </a:xfrm>
        </p:spPr>
        <p:txBody>
          <a:bodyPr anchor="ctr">
            <a:noAutofit/>
          </a:bodyPr>
          <a:lstStyle/>
          <a:p>
            <a:pPr marL="0" indent="0">
              <a:buNone/>
            </a:pPr>
            <a:r>
              <a:rPr lang="ja-JP" altLang="en-US" sz="2400" dirty="0">
                <a:solidFill>
                  <a:srgbClr val="000000"/>
                </a:solidFill>
                <a:latin typeface="+mn-ea"/>
              </a:rPr>
              <a:t>短期間で運命の人と出会うことができる</a:t>
            </a:r>
            <a:endParaRPr lang="en-US" altLang="ja-JP" sz="2400" dirty="0">
              <a:solidFill>
                <a:srgbClr val="000000"/>
              </a:solidFill>
              <a:latin typeface="+mn-ea"/>
            </a:endParaRPr>
          </a:p>
          <a:p>
            <a:pPr marL="0" indent="0">
              <a:buNone/>
            </a:pPr>
            <a:r>
              <a:rPr lang="ja-JP" altLang="en-US" sz="2400" dirty="0">
                <a:solidFill>
                  <a:srgbClr val="FF0000"/>
                </a:solidFill>
                <a:latin typeface="+mn-ea"/>
              </a:rPr>
              <a:t>主体的な人</a:t>
            </a:r>
            <a:r>
              <a:rPr lang="ja-JP" altLang="en-US" sz="2400" dirty="0">
                <a:latin typeface="+mn-ea"/>
              </a:rPr>
              <a:t>とは？</a:t>
            </a:r>
            <a:endParaRPr lang="en-US" altLang="ja-JP" sz="2400" dirty="0">
              <a:latin typeface="+mn-ea"/>
            </a:endParaRPr>
          </a:p>
          <a:p>
            <a:pPr marL="0" indent="0">
              <a:buNone/>
            </a:pPr>
            <a:endParaRPr lang="en-US" altLang="ja-JP" sz="2400" dirty="0">
              <a:latin typeface="+mn-ea"/>
            </a:endParaRPr>
          </a:p>
          <a:p>
            <a:pPr marL="0" indent="0">
              <a:buNone/>
            </a:pPr>
            <a:r>
              <a:rPr lang="ja-JP" altLang="en-US" sz="2400" dirty="0">
                <a:latin typeface="+mn-ea"/>
              </a:rPr>
              <a:t>婚活時に会った人は自分にとって必要な人だととらえられ、どんなことが起きても自分自身の学びととらえアドバイスを素直に聞き、感謝しながら、活動に前向きでいられる</a:t>
            </a:r>
            <a:endParaRPr lang="en-US" altLang="ja-JP" sz="2400" dirty="0">
              <a:latin typeface="+mn-ea"/>
            </a:endParaRPr>
          </a:p>
          <a:p>
            <a:pPr marL="0" indent="0">
              <a:buNone/>
            </a:pPr>
            <a:endParaRPr lang="en-US" altLang="ja-JP" sz="2400" dirty="0">
              <a:latin typeface="+mn-ea"/>
            </a:endParaRPr>
          </a:p>
          <a:p>
            <a:pPr marL="0" indent="0">
              <a:buNone/>
            </a:pPr>
            <a:r>
              <a:rPr lang="ja-JP" altLang="en-US" sz="2400" dirty="0">
                <a:latin typeface="+mn-ea"/>
              </a:rPr>
              <a:t>何か起きると〇〇がうまくいかないから、なんだかわかんないけどダメとマイナス思考になることは活動にマイナスしかない</a:t>
            </a:r>
            <a:endParaRPr lang="en-US" altLang="ja-JP" sz="2400" dirty="0">
              <a:latin typeface="+mn-ea"/>
            </a:endParaRPr>
          </a:p>
          <a:p>
            <a:pPr marL="0" indent="0">
              <a:buNone/>
            </a:pPr>
            <a:endParaRPr lang="en-US" altLang="ja-JP" sz="2400" dirty="0">
              <a:latin typeface="+mn-ea"/>
            </a:endParaRPr>
          </a:p>
          <a:p>
            <a:pPr marL="0" indent="0">
              <a:buNone/>
            </a:pPr>
            <a:endParaRPr lang="en-US" altLang="ja-JP" sz="2400" dirty="0">
              <a:latin typeface="+mn-ea"/>
            </a:endParaRPr>
          </a:p>
        </p:txBody>
      </p:sp>
      <p:cxnSp>
        <p:nvCxnSpPr>
          <p:cNvPr id="16" name="Straight Connector 15">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0F294320-C94D-41DF-8C3D-F24C6868E223}"/>
              </a:ext>
            </a:extLst>
          </p:cNvPr>
          <p:cNvPicPr>
            <a:picLocks noChangeAspect="1"/>
          </p:cNvPicPr>
          <p:nvPr/>
        </p:nvPicPr>
        <p:blipFill rotWithShape="1">
          <a:blip r:embed="rId2"/>
          <a:srcRect l="36374" r="12127" b="2"/>
          <a:stretch/>
        </p:blipFill>
        <p:spPr>
          <a:xfrm>
            <a:off x="8134348" y="1005839"/>
            <a:ext cx="3444236" cy="3444236"/>
          </a:xfrm>
          <a:custGeom>
            <a:avLst/>
            <a:gdLst>
              <a:gd name="connsiteX0" fmla="*/ 1722118 w 3444236"/>
              <a:gd name="connsiteY0" fmla="*/ 0 h 3444236"/>
              <a:gd name="connsiteX1" fmla="*/ 3444236 w 3444236"/>
              <a:gd name="connsiteY1" fmla="*/ 1722118 h 3444236"/>
              <a:gd name="connsiteX2" fmla="*/ 1722118 w 3444236"/>
              <a:gd name="connsiteY2" fmla="*/ 3444236 h 3444236"/>
              <a:gd name="connsiteX3" fmla="*/ 0 w 3444236"/>
              <a:gd name="connsiteY3" fmla="*/ 1722118 h 3444236"/>
              <a:gd name="connsiteX4" fmla="*/ 1722118 w 3444236"/>
              <a:gd name="connsiteY4" fmla="*/ 0 h 344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sp>
        <p:nvSpPr>
          <p:cNvPr id="40" name="正方形/長方形 39">
            <a:extLst>
              <a:ext uri="{FF2B5EF4-FFF2-40B4-BE49-F238E27FC236}">
                <a16:creationId xmlns:a16="http://schemas.microsoft.com/office/drawing/2014/main" id="{EABC682C-66AA-493E-B40F-F9DABB72C576}"/>
              </a:ext>
            </a:extLst>
          </p:cNvPr>
          <p:cNvSpPr/>
          <p:nvPr/>
        </p:nvSpPr>
        <p:spPr>
          <a:xfrm>
            <a:off x="1798330" y="5334377"/>
            <a:ext cx="8956298" cy="646331"/>
          </a:xfrm>
          <a:prstGeom prst="rect">
            <a:avLst/>
          </a:prstGeom>
          <a:noFill/>
        </p:spPr>
        <p:txBody>
          <a:bodyPr wrap="none" lIns="91440" tIns="45720" rIns="91440" bIns="45720">
            <a:spAutoFit/>
          </a:bodyPr>
          <a:lstStyle/>
          <a:p>
            <a:pPr algn="ctr"/>
            <a:r>
              <a:rPr lang="ja-JP" altLang="en-US" sz="3600" cap="none" spc="0" dirty="0">
                <a:ln w="0"/>
                <a:solidFill>
                  <a:schemeClr val="tx1"/>
                </a:solidFill>
                <a:effectLst>
                  <a:outerShdw blurRad="38100" dist="19050" dir="2700000" algn="tl" rotWithShape="0">
                    <a:schemeClr val="dk1">
                      <a:alpha val="40000"/>
                    </a:schemeClr>
                  </a:outerShdw>
                </a:effectLst>
                <a:latin typeface="+mn-ea"/>
              </a:rPr>
              <a:t>ご自身の婚活ではどうだったでしょうか？</a:t>
            </a:r>
          </a:p>
        </p:txBody>
      </p:sp>
    </p:spTree>
    <p:extLst>
      <p:ext uri="{BB962C8B-B14F-4D97-AF65-F5344CB8AC3E}">
        <p14:creationId xmlns:p14="http://schemas.microsoft.com/office/powerpoint/2010/main" val="2124968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4"/>
          <p:cNvSpPr>
            <a:spLocks noGrp="1"/>
          </p:cNvSpPr>
          <p:nvPr>
            <p:ph type="sldNum" sz="quarter" idx="10"/>
          </p:nvPr>
        </p:nvSpPr>
        <p:spPr>
          <a:noFill/>
        </p:spPr>
        <p:txBody>
          <a:bodyPr/>
          <a:lstStyle>
            <a:lvl1pPr eaLnBrk="0" hangingPunct="0">
              <a:defRPr kumimoji="1" sz="1600">
                <a:solidFill>
                  <a:schemeClr val="tx1"/>
                </a:solidFill>
                <a:latin typeface="HGPｺﾞｼｯｸE" pitchFamily="50" charset="-128"/>
                <a:ea typeface="HGPｺﾞｼｯｸE" pitchFamily="50" charset="-128"/>
              </a:defRPr>
            </a:lvl1pPr>
            <a:lvl2pPr marL="742950" indent="-285750" eaLnBrk="0" hangingPunct="0">
              <a:defRPr kumimoji="1" sz="1600">
                <a:solidFill>
                  <a:schemeClr val="tx1"/>
                </a:solidFill>
                <a:latin typeface="HGPｺﾞｼｯｸE" pitchFamily="50" charset="-128"/>
                <a:ea typeface="HGPｺﾞｼｯｸE" pitchFamily="50" charset="-128"/>
              </a:defRPr>
            </a:lvl2pPr>
            <a:lvl3pPr marL="1143000" indent="-228600" eaLnBrk="0" hangingPunct="0">
              <a:defRPr kumimoji="1" sz="1600">
                <a:solidFill>
                  <a:schemeClr val="tx1"/>
                </a:solidFill>
                <a:latin typeface="HGPｺﾞｼｯｸE" pitchFamily="50" charset="-128"/>
                <a:ea typeface="HGPｺﾞｼｯｸE" pitchFamily="50" charset="-128"/>
              </a:defRPr>
            </a:lvl3pPr>
            <a:lvl4pPr marL="1600200" indent="-228600" eaLnBrk="0" hangingPunct="0">
              <a:defRPr kumimoji="1" sz="1600">
                <a:solidFill>
                  <a:schemeClr val="tx1"/>
                </a:solidFill>
                <a:latin typeface="HGPｺﾞｼｯｸE" pitchFamily="50" charset="-128"/>
                <a:ea typeface="HGPｺﾞｼｯｸE" pitchFamily="50" charset="-128"/>
              </a:defRPr>
            </a:lvl4pPr>
            <a:lvl5pPr marL="2057400" indent="-228600" eaLnBrk="0" hangingPunct="0">
              <a:defRPr kumimoji="1" sz="1600">
                <a:solidFill>
                  <a:schemeClr val="tx1"/>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1600">
                <a:solidFill>
                  <a:schemeClr val="tx1"/>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1600">
                <a:solidFill>
                  <a:schemeClr val="tx1"/>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1600">
                <a:solidFill>
                  <a:schemeClr val="tx1"/>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1600">
                <a:solidFill>
                  <a:schemeClr val="tx1"/>
                </a:solidFill>
                <a:latin typeface="HGPｺﾞｼｯｸE" pitchFamily="50" charset="-128"/>
                <a:ea typeface="HGPｺﾞｼｯｸE" pitchFamily="50" charset="-128"/>
              </a:defRPr>
            </a:lvl9pPr>
          </a:lstStyle>
          <a:p>
            <a:pPr eaLnBrk="1" hangingPunct="1"/>
            <a:fld id="{6D74E3C5-92BC-479F-9EAB-3E52E7FC6F0F}" type="slidenum">
              <a:rPr lang="en-US" altLang="ja-JP" sz="1400">
                <a:latin typeface="ＭＳ Ｐゴシック" pitchFamily="50" charset="-128"/>
                <a:ea typeface="ＭＳ Ｐゴシック" pitchFamily="50" charset="-128"/>
              </a:rPr>
              <a:pPr eaLnBrk="1" hangingPunct="1"/>
              <a:t>12</a:t>
            </a:fld>
            <a:endParaRPr lang="en-US" altLang="ja-JP" sz="1400">
              <a:latin typeface="ＭＳ Ｐゴシック" pitchFamily="50" charset="-128"/>
              <a:ea typeface="ＭＳ Ｐゴシック" pitchFamily="50" charset="-128"/>
            </a:endParaRPr>
          </a:p>
        </p:txBody>
      </p:sp>
      <p:sp>
        <p:nvSpPr>
          <p:cNvPr id="16387" name="Rectangle 2"/>
          <p:cNvSpPr>
            <a:spLocks noGrp="1" noChangeArrowheads="1"/>
          </p:cNvSpPr>
          <p:nvPr>
            <p:ph type="title"/>
          </p:nvPr>
        </p:nvSpPr>
        <p:spPr>
          <a:xfrm>
            <a:off x="0" y="273067"/>
            <a:ext cx="12191999" cy="1325563"/>
          </a:xfrm>
        </p:spPr>
        <p:txBody>
          <a:bodyPr/>
          <a:lstStyle/>
          <a:p>
            <a:pPr algn="ctr"/>
            <a:r>
              <a:rPr lang="ja-JP" altLang="en-US" sz="4800" dirty="0">
                <a:latin typeface="+mn-ea"/>
                <a:ea typeface="+mn-ea"/>
              </a:rPr>
              <a:t>「主体的な人」</a:t>
            </a:r>
            <a:r>
              <a:rPr lang="ja-JP" altLang="en-US" dirty="0">
                <a:latin typeface="+mn-ea"/>
                <a:ea typeface="+mn-ea"/>
              </a:rPr>
              <a:t>の言葉</a:t>
            </a:r>
          </a:p>
        </p:txBody>
      </p:sp>
      <p:sp>
        <p:nvSpPr>
          <p:cNvPr id="131075" name="Rectangle 3"/>
          <p:cNvSpPr>
            <a:spLocks noGrp="1" noChangeArrowheads="1"/>
          </p:cNvSpPr>
          <p:nvPr>
            <p:ph type="body" sz="half" idx="1"/>
          </p:nvPr>
        </p:nvSpPr>
        <p:spPr>
          <a:xfrm>
            <a:off x="779635" y="1551103"/>
            <a:ext cx="5181600" cy="4351338"/>
          </a:xfrm>
          <a:noFill/>
          <a:ln w="12700">
            <a:solidFill>
              <a:schemeClr val="tx1"/>
            </a:solidFill>
            <a:miter lim="800000"/>
            <a:headEnd/>
            <a:tailEnd/>
          </a:ln>
        </p:spPr>
        <p:txBody>
          <a:bodyPr/>
          <a:lstStyle/>
          <a:p>
            <a:pPr eaLnBrk="1" hangingPunct="1"/>
            <a:endParaRPr lang="en-US" altLang="ja-JP" sz="2000" dirty="0">
              <a:latin typeface="+mn-ea"/>
            </a:endParaRPr>
          </a:p>
          <a:p>
            <a:pPr eaLnBrk="1" hangingPunct="1"/>
            <a:endParaRPr lang="en-US" altLang="ja-JP" sz="2000" dirty="0">
              <a:latin typeface="+mn-ea"/>
            </a:endParaRPr>
          </a:p>
          <a:p>
            <a:pPr eaLnBrk="1" hangingPunct="1"/>
            <a:r>
              <a:rPr lang="ja-JP" altLang="en-US" sz="2200" dirty="0">
                <a:latin typeface="+mn-ea"/>
              </a:rPr>
              <a:t>解決策があるはずだ。</a:t>
            </a:r>
          </a:p>
          <a:p>
            <a:pPr eaLnBrk="1" hangingPunct="1"/>
            <a:r>
              <a:rPr lang="ja-JP" altLang="en-US" sz="2200" dirty="0">
                <a:latin typeface="+mn-ea"/>
              </a:rPr>
              <a:t>一緒に代替案を考えよう。</a:t>
            </a:r>
          </a:p>
          <a:p>
            <a:pPr eaLnBrk="1" hangingPunct="1"/>
            <a:r>
              <a:rPr lang="ja-JP" altLang="en-US" sz="2200" dirty="0">
                <a:latin typeface="+mn-ea"/>
              </a:rPr>
              <a:t>落ち着いて考えよう。</a:t>
            </a:r>
          </a:p>
          <a:p>
            <a:pPr eaLnBrk="1" hangingPunct="1"/>
            <a:r>
              <a:rPr lang="ja-JP" altLang="en-US" sz="2200" dirty="0">
                <a:latin typeface="+mn-ea"/>
              </a:rPr>
              <a:t>見方（パラダイム）を変えてみよう。</a:t>
            </a:r>
          </a:p>
          <a:p>
            <a:pPr eaLnBrk="1" hangingPunct="1"/>
            <a:r>
              <a:rPr lang="ja-JP" altLang="en-US" sz="2200" dirty="0">
                <a:latin typeface="+mn-ea"/>
              </a:rPr>
              <a:t>私は・・・を選ぶ。</a:t>
            </a:r>
          </a:p>
          <a:p>
            <a:pPr eaLnBrk="1" hangingPunct="1"/>
            <a:r>
              <a:rPr lang="ja-JP" altLang="en-US" sz="2200" dirty="0">
                <a:latin typeface="+mn-ea"/>
              </a:rPr>
              <a:t>私は・・・がいいと思う。</a:t>
            </a:r>
          </a:p>
          <a:p>
            <a:pPr eaLnBrk="1" hangingPunct="1"/>
            <a:r>
              <a:rPr lang="ja-JP" altLang="en-US" sz="2200" dirty="0">
                <a:latin typeface="+mn-ea"/>
              </a:rPr>
              <a:t>私は・・・をする。</a:t>
            </a:r>
          </a:p>
        </p:txBody>
      </p:sp>
      <p:sp>
        <p:nvSpPr>
          <p:cNvPr id="131076" name="Rectangle 4"/>
          <p:cNvSpPr>
            <a:spLocks noGrp="1" noChangeArrowheads="1"/>
          </p:cNvSpPr>
          <p:nvPr>
            <p:ph type="body" sz="half" idx="2"/>
          </p:nvPr>
        </p:nvSpPr>
        <p:spPr>
          <a:xfrm>
            <a:off x="6113635" y="1551103"/>
            <a:ext cx="5181600" cy="4351338"/>
          </a:xfrm>
          <a:noFill/>
          <a:ln w="12700">
            <a:solidFill>
              <a:schemeClr val="tx1"/>
            </a:solidFill>
            <a:miter lim="800000"/>
            <a:headEnd/>
            <a:tailEnd/>
          </a:ln>
        </p:spPr>
        <p:txBody>
          <a:bodyPr/>
          <a:lstStyle/>
          <a:p>
            <a:pPr eaLnBrk="1" hangingPunct="1">
              <a:lnSpc>
                <a:spcPct val="80000"/>
              </a:lnSpc>
            </a:pPr>
            <a:endParaRPr lang="en-US" altLang="ja-JP" sz="2000" dirty="0">
              <a:latin typeface="+mn-ea"/>
            </a:endParaRPr>
          </a:p>
          <a:p>
            <a:pPr eaLnBrk="1" hangingPunct="1">
              <a:lnSpc>
                <a:spcPct val="80000"/>
              </a:lnSpc>
            </a:pPr>
            <a:endParaRPr lang="en-US" altLang="ja-JP" sz="2000" dirty="0">
              <a:latin typeface="+mn-ea"/>
            </a:endParaRPr>
          </a:p>
          <a:p>
            <a:pPr eaLnBrk="1" hangingPunct="1">
              <a:lnSpc>
                <a:spcPct val="80000"/>
              </a:lnSpc>
            </a:pPr>
            <a:r>
              <a:rPr lang="ja-JP" altLang="en-US" sz="2200" dirty="0">
                <a:latin typeface="+mn-ea"/>
              </a:rPr>
              <a:t>どうしようもない。</a:t>
            </a:r>
          </a:p>
          <a:p>
            <a:pPr eaLnBrk="1" hangingPunct="1">
              <a:lnSpc>
                <a:spcPct val="80000"/>
              </a:lnSpc>
            </a:pPr>
            <a:r>
              <a:rPr lang="ja-JP" altLang="en-US" sz="2200" dirty="0">
                <a:latin typeface="+mn-ea"/>
              </a:rPr>
              <a:t>もう決まっている。</a:t>
            </a:r>
          </a:p>
          <a:p>
            <a:pPr eaLnBrk="1" hangingPunct="1">
              <a:lnSpc>
                <a:spcPct val="80000"/>
              </a:lnSpc>
            </a:pPr>
            <a:r>
              <a:rPr lang="ja-JP" altLang="en-US" sz="2200" dirty="0">
                <a:latin typeface="+mn-ea"/>
              </a:rPr>
              <a:t>認められるわけがない。</a:t>
            </a:r>
          </a:p>
          <a:p>
            <a:pPr eaLnBrk="1" hangingPunct="1">
              <a:lnSpc>
                <a:spcPct val="80000"/>
              </a:lnSpc>
            </a:pPr>
            <a:r>
              <a:rPr lang="ja-JP" altLang="en-US" sz="2200" dirty="0">
                <a:latin typeface="+mn-ea"/>
              </a:rPr>
              <a:t>しなくてはならない。</a:t>
            </a:r>
          </a:p>
          <a:p>
            <a:pPr eaLnBrk="1" hangingPunct="1">
              <a:lnSpc>
                <a:spcPct val="80000"/>
              </a:lnSpc>
            </a:pPr>
            <a:r>
              <a:rPr lang="ja-JP" altLang="en-US" sz="2200" dirty="0">
                <a:latin typeface="+mn-ea"/>
              </a:rPr>
              <a:t>できない。</a:t>
            </a:r>
          </a:p>
          <a:p>
            <a:pPr eaLnBrk="1" hangingPunct="1">
              <a:lnSpc>
                <a:spcPct val="80000"/>
              </a:lnSpc>
            </a:pPr>
            <a:r>
              <a:rPr lang="ja-JP" altLang="en-US" sz="2200" dirty="0">
                <a:latin typeface="+mn-ea"/>
              </a:rPr>
              <a:t>・・・でないとだめだ。</a:t>
            </a:r>
          </a:p>
          <a:p>
            <a:pPr eaLnBrk="1" hangingPunct="1">
              <a:lnSpc>
                <a:spcPct val="80000"/>
              </a:lnSpc>
            </a:pPr>
            <a:r>
              <a:rPr lang="ja-JP" altLang="en-US" sz="2200" dirty="0">
                <a:latin typeface="+mn-ea"/>
              </a:rPr>
              <a:t>・・・でさえあったら。</a:t>
            </a:r>
          </a:p>
        </p:txBody>
      </p:sp>
      <p:sp>
        <p:nvSpPr>
          <p:cNvPr id="16390" name="Text Box 5"/>
          <p:cNvSpPr txBox="1">
            <a:spLocks noChangeArrowheads="1"/>
          </p:cNvSpPr>
          <p:nvPr/>
        </p:nvSpPr>
        <p:spPr bwMode="auto">
          <a:xfrm>
            <a:off x="1668129" y="1290109"/>
            <a:ext cx="3251200" cy="646331"/>
          </a:xfrm>
          <a:prstGeom prst="rect">
            <a:avLst/>
          </a:prstGeom>
          <a:gradFill rotWithShape="1">
            <a:gsLst>
              <a:gs pos="0">
                <a:schemeClr val="bg1"/>
              </a:gs>
              <a:gs pos="100000">
                <a:srgbClr val="FFFF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HGPｺﾞｼｯｸE" pitchFamily="50" charset="-128"/>
                <a:ea typeface="HGPｺﾞｼｯｸE" pitchFamily="50" charset="-128"/>
              </a:defRPr>
            </a:lvl1pPr>
            <a:lvl2pPr marL="742950" indent="-285750" eaLnBrk="0" hangingPunct="0">
              <a:defRPr kumimoji="1" sz="1600">
                <a:solidFill>
                  <a:schemeClr val="tx1"/>
                </a:solidFill>
                <a:latin typeface="HGPｺﾞｼｯｸE" pitchFamily="50" charset="-128"/>
                <a:ea typeface="HGPｺﾞｼｯｸE" pitchFamily="50" charset="-128"/>
              </a:defRPr>
            </a:lvl2pPr>
            <a:lvl3pPr marL="1143000" indent="-228600" eaLnBrk="0" hangingPunct="0">
              <a:defRPr kumimoji="1" sz="1600">
                <a:solidFill>
                  <a:schemeClr val="tx1"/>
                </a:solidFill>
                <a:latin typeface="HGPｺﾞｼｯｸE" pitchFamily="50" charset="-128"/>
                <a:ea typeface="HGPｺﾞｼｯｸE" pitchFamily="50" charset="-128"/>
              </a:defRPr>
            </a:lvl3pPr>
            <a:lvl4pPr marL="1600200" indent="-228600" eaLnBrk="0" hangingPunct="0">
              <a:defRPr kumimoji="1" sz="1600">
                <a:solidFill>
                  <a:schemeClr val="tx1"/>
                </a:solidFill>
                <a:latin typeface="HGPｺﾞｼｯｸE" pitchFamily="50" charset="-128"/>
                <a:ea typeface="HGPｺﾞｼｯｸE" pitchFamily="50" charset="-128"/>
              </a:defRPr>
            </a:lvl4pPr>
            <a:lvl5pPr marL="2057400" indent="-228600" eaLnBrk="0" hangingPunct="0">
              <a:defRPr kumimoji="1" sz="1600">
                <a:solidFill>
                  <a:schemeClr val="tx1"/>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1600">
                <a:solidFill>
                  <a:schemeClr val="tx1"/>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1600">
                <a:solidFill>
                  <a:schemeClr val="tx1"/>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1600">
                <a:solidFill>
                  <a:schemeClr val="tx1"/>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1600">
                <a:solidFill>
                  <a:schemeClr val="tx1"/>
                </a:solidFill>
                <a:latin typeface="HGPｺﾞｼｯｸE" pitchFamily="50" charset="-128"/>
                <a:ea typeface="HGPｺﾞｼｯｸE" pitchFamily="50" charset="-128"/>
              </a:defRPr>
            </a:lvl9pPr>
          </a:lstStyle>
          <a:p>
            <a:pPr algn="ctr" eaLnBrk="1" hangingPunct="1"/>
            <a:r>
              <a:rPr lang="ja-JP" altLang="en-US" sz="3600" b="1" dirty="0">
                <a:latin typeface="+mn-ea"/>
                <a:ea typeface="+mn-ea"/>
              </a:rPr>
              <a:t>主体的な言葉</a:t>
            </a:r>
          </a:p>
        </p:txBody>
      </p:sp>
      <p:sp>
        <p:nvSpPr>
          <p:cNvPr id="16391" name="Text Box 6"/>
          <p:cNvSpPr txBox="1">
            <a:spLocks noChangeArrowheads="1"/>
          </p:cNvSpPr>
          <p:nvPr/>
        </p:nvSpPr>
        <p:spPr bwMode="auto">
          <a:xfrm>
            <a:off x="6516698" y="1284403"/>
            <a:ext cx="4418001" cy="646331"/>
          </a:xfrm>
          <a:prstGeom prst="rect">
            <a:avLst/>
          </a:prstGeom>
          <a:gradFill rotWithShape="1">
            <a:gsLst>
              <a:gs pos="0">
                <a:schemeClr val="bg1"/>
              </a:gs>
              <a:gs pos="100000">
                <a:srgbClr val="FFFF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HGPｺﾞｼｯｸE" pitchFamily="50" charset="-128"/>
                <a:ea typeface="HGPｺﾞｼｯｸE" pitchFamily="50" charset="-128"/>
              </a:defRPr>
            </a:lvl1pPr>
            <a:lvl2pPr marL="742950" indent="-285750" eaLnBrk="0" hangingPunct="0">
              <a:defRPr kumimoji="1" sz="1600">
                <a:solidFill>
                  <a:schemeClr val="tx1"/>
                </a:solidFill>
                <a:latin typeface="HGPｺﾞｼｯｸE" pitchFamily="50" charset="-128"/>
                <a:ea typeface="HGPｺﾞｼｯｸE" pitchFamily="50" charset="-128"/>
              </a:defRPr>
            </a:lvl2pPr>
            <a:lvl3pPr marL="1143000" indent="-228600" eaLnBrk="0" hangingPunct="0">
              <a:defRPr kumimoji="1" sz="1600">
                <a:solidFill>
                  <a:schemeClr val="tx1"/>
                </a:solidFill>
                <a:latin typeface="HGPｺﾞｼｯｸE" pitchFamily="50" charset="-128"/>
                <a:ea typeface="HGPｺﾞｼｯｸE" pitchFamily="50" charset="-128"/>
              </a:defRPr>
            </a:lvl3pPr>
            <a:lvl4pPr marL="1600200" indent="-228600" eaLnBrk="0" hangingPunct="0">
              <a:defRPr kumimoji="1" sz="1600">
                <a:solidFill>
                  <a:schemeClr val="tx1"/>
                </a:solidFill>
                <a:latin typeface="HGPｺﾞｼｯｸE" pitchFamily="50" charset="-128"/>
                <a:ea typeface="HGPｺﾞｼｯｸE" pitchFamily="50" charset="-128"/>
              </a:defRPr>
            </a:lvl4pPr>
            <a:lvl5pPr marL="2057400" indent="-228600" eaLnBrk="0" hangingPunct="0">
              <a:defRPr kumimoji="1" sz="1600">
                <a:solidFill>
                  <a:schemeClr val="tx1"/>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1600">
                <a:solidFill>
                  <a:schemeClr val="tx1"/>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1600">
                <a:solidFill>
                  <a:schemeClr val="tx1"/>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1600">
                <a:solidFill>
                  <a:schemeClr val="tx1"/>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1600">
                <a:solidFill>
                  <a:schemeClr val="tx1"/>
                </a:solidFill>
                <a:latin typeface="HGPｺﾞｼｯｸE" pitchFamily="50" charset="-128"/>
                <a:ea typeface="HGPｺﾞｼｯｸE" pitchFamily="50" charset="-128"/>
              </a:defRPr>
            </a:lvl9pPr>
          </a:lstStyle>
          <a:p>
            <a:pPr algn="ctr" eaLnBrk="1" hangingPunct="1"/>
            <a:r>
              <a:rPr lang="ja-JP" altLang="en-US" sz="3600" b="1" dirty="0">
                <a:latin typeface="+mn-ea"/>
                <a:ea typeface="+mn-ea"/>
              </a:rPr>
              <a:t>主体的ではない言葉</a:t>
            </a:r>
          </a:p>
        </p:txBody>
      </p:sp>
      <p:sp>
        <p:nvSpPr>
          <p:cNvPr id="131079" name="Text Box 7"/>
          <p:cNvSpPr txBox="1">
            <a:spLocks noChangeArrowheads="1"/>
          </p:cNvSpPr>
          <p:nvPr/>
        </p:nvSpPr>
        <p:spPr bwMode="auto">
          <a:xfrm>
            <a:off x="2275190" y="6094740"/>
            <a:ext cx="7372089" cy="523220"/>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HGPｺﾞｼｯｸE" pitchFamily="50" charset="-128"/>
                <a:ea typeface="HGPｺﾞｼｯｸE" pitchFamily="50" charset="-128"/>
              </a:defRPr>
            </a:lvl1pPr>
            <a:lvl2pPr marL="742950" indent="-285750" eaLnBrk="0" hangingPunct="0">
              <a:defRPr kumimoji="1" sz="1600">
                <a:solidFill>
                  <a:schemeClr val="tx1"/>
                </a:solidFill>
                <a:latin typeface="HGPｺﾞｼｯｸE" pitchFamily="50" charset="-128"/>
                <a:ea typeface="HGPｺﾞｼｯｸE" pitchFamily="50" charset="-128"/>
              </a:defRPr>
            </a:lvl2pPr>
            <a:lvl3pPr marL="1143000" indent="-228600" eaLnBrk="0" hangingPunct="0">
              <a:defRPr kumimoji="1" sz="1600">
                <a:solidFill>
                  <a:schemeClr val="tx1"/>
                </a:solidFill>
                <a:latin typeface="HGPｺﾞｼｯｸE" pitchFamily="50" charset="-128"/>
                <a:ea typeface="HGPｺﾞｼｯｸE" pitchFamily="50" charset="-128"/>
              </a:defRPr>
            </a:lvl3pPr>
            <a:lvl4pPr marL="1600200" indent="-228600" eaLnBrk="0" hangingPunct="0">
              <a:defRPr kumimoji="1" sz="1600">
                <a:solidFill>
                  <a:schemeClr val="tx1"/>
                </a:solidFill>
                <a:latin typeface="HGPｺﾞｼｯｸE" pitchFamily="50" charset="-128"/>
                <a:ea typeface="HGPｺﾞｼｯｸE" pitchFamily="50" charset="-128"/>
              </a:defRPr>
            </a:lvl4pPr>
            <a:lvl5pPr marL="2057400" indent="-228600" eaLnBrk="0" hangingPunct="0">
              <a:defRPr kumimoji="1" sz="1600">
                <a:solidFill>
                  <a:schemeClr val="tx1"/>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1600">
                <a:solidFill>
                  <a:schemeClr val="tx1"/>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1600">
                <a:solidFill>
                  <a:schemeClr val="tx1"/>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1600">
                <a:solidFill>
                  <a:schemeClr val="tx1"/>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1600">
                <a:solidFill>
                  <a:schemeClr val="tx1"/>
                </a:solidFill>
                <a:latin typeface="HGPｺﾞｼｯｸE" pitchFamily="50" charset="-128"/>
                <a:ea typeface="HGPｺﾞｼｯｸE" pitchFamily="50" charset="-128"/>
              </a:defRPr>
            </a:lvl9pPr>
          </a:lstStyle>
          <a:p>
            <a:pPr algn="ctr" eaLnBrk="1" hangingPunct="1"/>
            <a:r>
              <a:rPr lang="ja-JP" altLang="en-US" sz="2800" dirty="0">
                <a:latin typeface="+mn-ea"/>
                <a:ea typeface="+mn-ea"/>
              </a:rPr>
              <a:t>使っている言葉で見分けることができる</a:t>
            </a:r>
          </a:p>
        </p:txBody>
      </p:sp>
      <p:sp>
        <p:nvSpPr>
          <p:cNvPr id="2" name="AutoShape 2" descr="ãç¬é¡ãã®ç»åæ¤ç´¢çµæ">
            <a:extLst>
              <a:ext uri="{FF2B5EF4-FFF2-40B4-BE49-F238E27FC236}">
                <a16:creationId xmlns:a16="http://schemas.microsoft.com/office/drawing/2014/main" id="{405E61D7-A306-4080-AB37-DF57F8D085E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 name="図 2">
            <a:extLst>
              <a:ext uri="{FF2B5EF4-FFF2-40B4-BE49-F238E27FC236}">
                <a16:creationId xmlns:a16="http://schemas.microsoft.com/office/drawing/2014/main" id="{83A24955-0BB2-44B2-BE71-649384B93AA4}"/>
              </a:ext>
            </a:extLst>
          </p:cNvPr>
          <p:cNvPicPr>
            <a:picLocks noChangeAspect="1"/>
          </p:cNvPicPr>
          <p:nvPr/>
        </p:nvPicPr>
        <p:blipFill>
          <a:blip r:embed="rId3"/>
          <a:stretch>
            <a:fillRect/>
          </a:stretch>
        </p:blipFill>
        <p:spPr>
          <a:xfrm>
            <a:off x="4339390" y="4874195"/>
            <a:ext cx="1490662" cy="766762"/>
          </a:xfrm>
          <a:prstGeom prst="ellipse">
            <a:avLst/>
          </a:prstGeom>
          <a:ln>
            <a:noFill/>
          </a:ln>
          <a:effectLst>
            <a:softEdge rad="112500"/>
          </a:effectLst>
        </p:spPr>
      </p:pic>
      <p:pic>
        <p:nvPicPr>
          <p:cNvPr id="4100" name="Picture 4" descr="ãæå¥ãã®ç»åæ¤ç´¢çµæ">
            <a:extLst>
              <a:ext uri="{FF2B5EF4-FFF2-40B4-BE49-F238E27FC236}">
                <a16:creationId xmlns:a16="http://schemas.microsoft.com/office/drawing/2014/main" id="{CFDA4449-7091-44C4-88B0-A6448C3EA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4547" y="4752751"/>
            <a:ext cx="1009650" cy="10096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69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ãabcçè«ãã®ç»åæ¤ç´¢çµæ">
            <a:extLst>
              <a:ext uri="{FF2B5EF4-FFF2-40B4-BE49-F238E27FC236}">
                <a16:creationId xmlns:a16="http://schemas.microsoft.com/office/drawing/2014/main" id="{68144857-7438-4399-8B0B-9DD72BDE158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962" y="1560505"/>
            <a:ext cx="9150176" cy="532997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B60D7E0B-127A-4B65-8B39-499941EA101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kumimoji="1" lang="en-US" altLang="ja-JP" sz="3200" kern="1200">
                <a:solidFill>
                  <a:schemeClr val="bg1"/>
                </a:solidFill>
                <a:latin typeface="+mn-ea"/>
                <a:ea typeface="+mn-ea"/>
                <a:cs typeface="+mj-cs"/>
              </a:rPr>
              <a:t>ABC</a:t>
            </a:r>
            <a:r>
              <a:rPr kumimoji="1" lang="ja-JP" altLang="en-US" sz="3200" kern="1200">
                <a:solidFill>
                  <a:schemeClr val="bg1"/>
                </a:solidFill>
                <a:latin typeface="+mn-ea"/>
                <a:ea typeface="+mn-ea"/>
                <a:cs typeface="+mj-cs"/>
              </a:rPr>
              <a:t>理論</a:t>
            </a:r>
          </a:p>
        </p:txBody>
      </p:sp>
      <p:sp>
        <p:nvSpPr>
          <p:cNvPr id="6" name="タイトル 1">
            <a:extLst>
              <a:ext uri="{FF2B5EF4-FFF2-40B4-BE49-F238E27FC236}">
                <a16:creationId xmlns:a16="http://schemas.microsoft.com/office/drawing/2014/main" id="{BAFC2F3B-BE5D-476C-AFA5-5483D524FDC6}"/>
              </a:ext>
            </a:extLst>
          </p:cNvPr>
          <p:cNvSpPr txBox="1">
            <a:spLocks/>
          </p:cNvSpPr>
          <p:nvPr/>
        </p:nvSpPr>
        <p:spPr>
          <a:xfrm>
            <a:off x="0" y="503748"/>
            <a:ext cx="12192000" cy="884555"/>
          </a:xfrm>
          <a:prstGeom prst="rect">
            <a:avLst/>
          </a:prstGeom>
          <a:blipFill>
            <a:blip r:embed="rId4"/>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solidFill>
                  <a:srgbClr val="000000"/>
                </a:solidFill>
                <a:latin typeface="+mn-ea"/>
                <a:ea typeface="+mn-ea"/>
              </a:rPr>
              <a:t>短期間で運命の人と出会う</a:t>
            </a:r>
            <a:r>
              <a:rPr lang="ja-JP" altLang="en-US" dirty="0">
                <a:latin typeface="+mn-ea"/>
                <a:ea typeface="+mn-ea"/>
              </a:rPr>
              <a:t>捉え方</a:t>
            </a:r>
          </a:p>
        </p:txBody>
      </p:sp>
      <p:sp>
        <p:nvSpPr>
          <p:cNvPr id="4" name="矢印: 右 3">
            <a:extLst>
              <a:ext uri="{FF2B5EF4-FFF2-40B4-BE49-F238E27FC236}">
                <a16:creationId xmlns:a16="http://schemas.microsoft.com/office/drawing/2014/main" id="{2DB3261B-B2DA-4376-A820-902E56802297}"/>
              </a:ext>
            </a:extLst>
          </p:cNvPr>
          <p:cNvSpPr/>
          <p:nvPr/>
        </p:nvSpPr>
        <p:spPr>
          <a:xfrm>
            <a:off x="8111804" y="2150743"/>
            <a:ext cx="780745" cy="39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右 4">
            <a:extLst>
              <a:ext uri="{FF2B5EF4-FFF2-40B4-BE49-F238E27FC236}">
                <a16:creationId xmlns:a16="http://schemas.microsoft.com/office/drawing/2014/main" id="{D6031C36-DA4D-420E-A871-0A8F9217C7D2}"/>
              </a:ext>
            </a:extLst>
          </p:cNvPr>
          <p:cNvSpPr/>
          <p:nvPr/>
        </p:nvSpPr>
        <p:spPr>
          <a:xfrm rot="2368743">
            <a:off x="8236226" y="3410431"/>
            <a:ext cx="1312647" cy="404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623A862-3A06-4E39-9A6A-304E926FF011}"/>
              </a:ext>
            </a:extLst>
          </p:cNvPr>
          <p:cNvSpPr txBox="1"/>
          <p:nvPr/>
        </p:nvSpPr>
        <p:spPr>
          <a:xfrm>
            <a:off x="8894618" y="1490008"/>
            <a:ext cx="3316128" cy="1938992"/>
          </a:xfrm>
          <a:prstGeom prst="rect">
            <a:avLst/>
          </a:prstGeom>
          <a:noFill/>
        </p:spPr>
        <p:txBody>
          <a:bodyPr wrap="square" rtlCol="0">
            <a:spAutoFit/>
          </a:bodyPr>
          <a:lstStyle/>
          <a:p>
            <a:r>
              <a:rPr kumimoji="1" lang="ja-JP" altLang="en-US" sz="2000" dirty="0">
                <a:solidFill>
                  <a:srgbClr val="FF0000"/>
                </a:solidFill>
                <a:latin typeface="+mn-ea"/>
              </a:rPr>
              <a:t>＋プラス</a:t>
            </a:r>
            <a:r>
              <a:rPr lang="ja-JP" altLang="en-US" sz="2000" dirty="0">
                <a:solidFill>
                  <a:srgbClr val="FF0000"/>
                </a:solidFill>
                <a:latin typeface="+mn-ea"/>
              </a:rPr>
              <a:t>ポジティブ</a:t>
            </a:r>
            <a:endParaRPr lang="en-US" altLang="ja-JP" sz="2000" dirty="0">
              <a:solidFill>
                <a:srgbClr val="FF0000"/>
              </a:solidFill>
              <a:latin typeface="+mn-ea"/>
            </a:endParaRPr>
          </a:p>
          <a:p>
            <a:r>
              <a:rPr kumimoji="1" lang="ja-JP" altLang="en-US" sz="2000" dirty="0">
                <a:solidFill>
                  <a:srgbClr val="FF0000"/>
                </a:solidFill>
                <a:latin typeface="+mn-ea"/>
              </a:rPr>
              <a:t>「全ての人と学びがある」</a:t>
            </a:r>
            <a:endParaRPr kumimoji="1" lang="en-US" altLang="ja-JP" sz="2000" dirty="0">
              <a:solidFill>
                <a:srgbClr val="FF0000"/>
              </a:solidFill>
              <a:latin typeface="+mn-ea"/>
            </a:endParaRPr>
          </a:p>
          <a:p>
            <a:r>
              <a:rPr lang="ja-JP" altLang="en-US" sz="2000" dirty="0">
                <a:solidFill>
                  <a:srgbClr val="FF0000"/>
                </a:solidFill>
                <a:latin typeface="+mn-ea"/>
              </a:rPr>
              <a:t>　毎回の出逢いで自分に</a:t>
            </a:r>
            <a:endParaRPr lang="en-US" altLang="ja-JP" sz="2000" dirty="0">
              <a:solidFill>
                <a:srgbClr val="FF0000"/>
              </a:solidFill>
              <a:latin typeface="+mn-ea"/>
            </a:endParaRPr>
          </a:p>
          <a:p>
            <a:r>
              <a:rPr lang="ja-JP" altLang="en-US" sz="2000" dirty="0">
                <a:solidFill>
                  <a:srgbClr val="FF0000"/>
                </a:solidFill>
                <a:latin typeface="+mn-ea"/>
              </a:rPr>
              <a:t>　必要なことが学べている</a:t>
            </a:r>
            <a:endParaRPr lang="en-US" altLang="ja-JP" sz="2000" dirty="0">
              <a:solidFill>
                <a:srgbClr val="FF0000"/>
              </a:solidFill>
              <a:latin typeface="+mn-ea"/>
            </a:endParaRPr>
          </a:p>
          <a:p>
            <a:r>
              <a:rPr kumimoji="1" lang="ja-JP" altLang="en-US" sz="2000" dirty="0">
                <a:solidFill>
                  <a:srgbClr val="FF0000"/>
                </a:solidFill>
                <a:latin typeface="+mn-ea"/>
              </a:rPr>
              <a:t>　状態 短期間で運命の人</a:t>
            </a:r>
            <a:endParaRPr kumimoji="1" lang="en-US" altLang="ja-JP" sz="2000" dirty="0">
              <a:solidFill>
                <a:srgbClr val="FF0000"/>
              </a:solidFill>
              <a:latin typeface="+mn-ea"/>
            </a:endParaRPr>
          </a:p>
          <a:p>
            <a:r>
              <a:rPr lang="ja-JP" altLang="en-US" sz="2000" dirty="0">
                <a:solidFill>
                  <a:srgbClr val="FF0000"/>
                </a:solidFill>
                <a:latin typeface="+mn-ea"/>
              </a:rPr>
              <a:t>　</a:t>
            </a:r>
            <a:r>
              <a:rPr kumimoji="1" lang="ja-JP" altLang="en-US" sz="2000" dirty="0">
                <a:solidFill>
                  <a:srgbClr val="FF0000"/>
                </a:solidFill>
                <a:latin typeface="+mn-ea"/>
              </a:rPr>
              <a:t>に出会える</a:t>
            </a:r>
          </a:p>
        </p:txBody>
      </p:sp>
      <p:sp>
        <p:nvSpPr>
          <p:cNvPr id="18" name="テキスト ボックス 17">
            <a:extLst>
              <a:ext uri="{FF2B5EF4-FFF2-40B4-BE49-F238E27FC236}">
                <a16:creationId xmlns:a16="http://schemas.microsoft.com/office/drawing/2014/main" id="{2BF2259B-78AC-4F54-81EE-E456ED677345}"/>
              </a:ext>
            </a:extLst>
          </p:cNvPr>
          <p:cNvSpPr txBox="1"/>
          <p:nvPr/>
        </p:nvSpPr>
        <p:spPr>
          <a:xfrm>
            <a:off x="9349138" y="3924177"/>
            <a:ext cx="2728352" cy="2554545"/>
          </a:xfrm>
          <a:prstGeom prst="rect">
            <a:avLst/>
          </a:prstGeom>
          <a:noFill/>
        </p:spPr>
        <p:txBody>
          <a:bodyPr wrap="square" rtlCol="0">
            <a:spAutoFit/>
          </a:bodyPr>
          <a:lstStyle/>
          <a:p>
            <a:r>
              <a:rPr kumimoji="1" lang="ja-JP" altLang="en-US" sz="2000" dirty="0">
                <a:solidFill>
                  <a:schemeClr val="tx2">
                    <a:lumMod val="50000"/>
                  </a:schemeClr>
                </a:solidFill>
                <a:latin typeface="+mn-ea"/>
              </a:rPr>
              <a:t>－マイナスネガティブ</a:t>
            </a:r>
            <a:endParaRPr kumimoji="1" lang="en-US" altLang="ja-JP" sz="2000" dirty="0">
              <a:solidFill>
                <a:schemeClr val="tx2">
                  <a:lumMod val="50000"/>
                </a:schemeClr>
              </a:solidFill>
              <a:latin typeface="+mn-ea"/>
            </a:endParaRPr>
          </a:p>
          <a:p>
            <a:r>
              <a:rPr lang="ja-JP" altLang="en-US" sz="2000" dirty="0">
                <a:solidFill>
                  <a:schemeClr val="tx2">
                    <a:lumMod val="50000"/>
                  </a:schemeClr>
                </a:solidFill>
                <a:latin typeface="+mn-ea"/>
              </a:rPr>
              <a:t>「全然いい人と出会えない」出逢いを無駄と感じていて、相手のダメなところさがしの状態になると成長もなく、自分のこともわからず迷走入りする</a:t>
            </a:r>
            <a:endParaRPr kumimoji="1" lang="ja-JP" altLang="en-US" sz="2000" dirty="0">
              <a:solidFill>
                <a:schemeClr val="tx2">
                  <a:lumMod val="50000"/>
                </a:schemeClr>
              </a:solidFill>
              <a:latin typeface="+mn-ea"/>
            </a:endParaRPr>
          </a:p>
        </p:txBody>
      </p:sp>
      <p:sp>
        <p:nvSpPr>
          <p:cNvPr id="10" name="正方形/長方形 9">
            <a:extLst>
              <a:ext uri="{FF2B5EF4-FFF2-40B4-BE49-F238E27FC236}">
                <a16:creationId xmlns:a16="http://schemas.microsoft.com/office/drawing/2014/main" id="{4D9E44AF-AAE9-432D-8FBC-14DA7AB61F14}"/>
              </a:ext>
            </a:extLst>
          </p:cNvPr>
          <p:cNvSpPr/>
          <p:nvPr/>
        </p:nvSpPr>
        <p:spPr>
          <a:xfrm>
            <a:off x="2342809" y="5831032"/>
            <a:ext cx="4305987" cy="523220"/>
          </a:xfrm>
          <a:prstGeom prst="rect">
            <a:avLst/>
          </a:prstGeom>
          <a:noFill/>
        </p:spPr>
        <p:txBody>
          <a:bodyPr wrap="none" lIns="91440" tIns="45720" rIns="91440" bIns="45720">
            <a:spAutoFit/>
          </a:bodyPr>
          <a:lstStyle/>
          <a:p>
            <a:pPr algn="ctr"/>
            <a:r>
              <a:rPr lang="ja-JP" altLang="en-US" sz="2800" cap="none" spc="0" dirty="0">
                <a:ln w="0"/>
                <a:effectLst>
                  <a:outerShdw blurRad="38100" dist="25400" dir="5400000" algn="ctr" rotWithShape="0">
                    <a:srgbClr val="6E747A">
                      <a:alpha val="43000"/>
                    </a:srgbClr>
                  </a:outerShdw>
                </a:effectLst>
                <a:latin typeface="+mn-ea"/>
              </a:rPr>
              <a:t>鏡の法則</a:t>
            </a:r>
            <a:r>
              <a:rPr lang="en-US" altLang="ja-JP" sz="2800" cap="none" spc="0" dirty="0">
                <a:ln w="0"/>
                <a:effectLst>
                  <a:outerShdw blurRad="38100" dist="25400" dir="5400000" algn="ctr" rotWithShape="0">
                    <a:srgbClr val="6E747A">
                      <a:alpha val="43000"/>
                    </a:srgbClr>
                  </a:outerShdw>
                </a:effectLst>
                <a:latin typeface="+mn-ea"/>
              </a:rPr>
              <a:t>100%</a:t>
            </a:r>
            <a:r>
              <a:rPr lang="ja-JP" altLang="en-US" sz="2800" cap="none" spc="0" dirty="0">
                <a:ln w="0"/>
                <a:effectLst>
                  <a:outerShdw blurRad="38100" dist="25400" dir="5400000" algn="ctr" rotWithShape="0">
                    <a:srgbClr val="6E747A">
                      <a:alpha val="43000"/>
                    </a:srgbClr>
                  </a:outerShdw>
                </a:effectLst>
                <a:latin typeface="+mn-ea"/>
              </a:rPr>
              <a:t>自分の責任</a:t>
            </a:r>
          </a:p>
        </p:txBody>
      </p:sp>
      <p:sp>
        <p:nvSpPr>
          <p:cNvPr id="3" name="テキスト ボックス 2">
            <a:extLst>
              <a:ext uri="{FF2B5EF4-FFF2-40B4-BE49-F238E27FC236}">
                <a16:creationId xmlns:a16="http://schemas.microsoft.com/office/drawing/2014/main" id="{9863E294-24A3-4466-96F2-03C698DC431B}"/>
              </a:ext>
            </a:extLst>
          </p:cNvPr>
          <p:cNvSpPr txBox="1"/>
          <p:nvPr/>
        </p:nvSpPr>
        <p:spPr>
          <a:xfrm>
            <a:off x="3426823" y="3721105"/>
            <a:ext cx="2335876" cy="369332"/>
          </a:xfrm>
          <a:prstGeom prst="rect">
            <a:avLst/>
          </a:prstGeom>
          <a:blipFill>
            <a:blip r:embed="rId4"/>
            <a:tile tx="0" ty="0" sx="100000" sy="100000" flip="none" algn="tl"/>
          </a:blipFill>
        </p:spPr>
        <p:txBody>
          <a:bodyPr wrap="square" rtlCol="0">
            <a:spAutoFit/>
          </a:bodyPr>
          <a:lstStyle/>
          <a:p>
            <a:r>
              <a:rPr kumimoji="1" lang="ja-JP" altLang="en-US" dirty="0">
                <a:latin typeface="+mn-ea"/>
              </a:rPr>
              <a:t>主体性・素直・感謝</a:t>
            </a:r>
          </a:p>
        </p:txBody>
      </p:sp>
      <p:sp>
        <p:nvSpPr>
          <p:cNvPr id="8" name="正方形/長方形 7">
            <a:extLst>
              <a:ext uri="{FF2B5EF4-FFF2-40B4-BE49-F238E27FC236}">
                <a16:creationId xmlns:a16="http://schemas.microsoft.com/office/drawing/2014/main" id="{7CF25F72-A178-4E5B-BA04-8BF8AF543E8F}"/>
              </a:ext>
            </a:extLst>
          </p:cNvPr>
          <p:cNvSpPr/>
          <p:nvPr/>
        </p:nvSpPr>
        <p:spPr>
          <a:xfrm>
            <a:off x="10846570" y="6354252"/>
            <a:ext cx="1146468" cy="369332"/>
          </a:xfrm>
          <a:prstGeom prst="rect">
            <a:avLst/>
          </a:prstGeom>
        </p:spPr>
        <p:txBody>
          <a:bodyPr wrap="none">
            <a:spAutoFit/>
          </a:bodyPr>
          <a:lstStyle/>
          <a:p>
            <a:pPr algn="ctr"/>
            <a:r>
              <a:rPr lang="en-US" altLang="ja-JP" b="1" dirty="0">
                <a:latin typeface="游明朝 Demibold" panose="02020600000000000000" pitchFamily="18" charset="-128"/>
                <a:ea typeface="游明朝 Demibold" panose="02020600000000000000" pitchFamily="18" charset="-128"/>
              </a:rPr>
              <a:t>ABC</a:t>
            </a:r>
            <a:r>
              <a:rPr lang="ja-JP" altLang="en-US" b="1" dirty="0">
                <a:latin typeface="游明朝 Demibold" panose="02020600000000000000" pitchFamily="18" charset="-128"/>
                <a:ea typeface="游明朝 Demibold" panose="02020600000000000000" pitchFamily="18" charset="-128"/>
              </a:rPr>
              <a:t>理論</a:t>
            </a:r>
          </a:p>
        </p:txBody>
      </p:sp>
      <p:sp>
        <p:nvSpPr>
          <p:cNvPr id="12" name="テキスト ボックス 11">
            <a:extLst>
              <a:ext uri="{FF2B5EF4-FFF2-40B4-BE49-F238E27FC236}">
                <a16:creationId xmlns:a16="http://schemas.microsoft.com/office/drawing/2014/main" id="{9183E6AC-E687-4A59-B118-2EC3D33AD426}"/>
              </a:ext>
            </a:extLst>
          </p:cNvPr>
          <p:cNvSpPr txBox="1"/>
          <p:nvPr/>
        </p:nvSpPr>
        <p:spPr>
          <a:xfrm>
            <a:off x="2049920" y="3682623"/>
            <a:ext cx="982038" cy="369332"/>
          </a:xfrm>
          <a:prstGeom prst="rect">
            <a:avLst/>
          </a:prstGeom>
          <a:blipFill>
            <a:blip r:embed="rId4"/>
            <a:tile tx="0" ty="0" sx="100000" sy="100000" flip="none" algn="tl"/>
          </a:blipFill>
        </p:spPr>
        <p:txBody>
          <a:bodyPr wrap="square" rtlCol="0">
            <a:spAutoFit/>
          </a:bodyPr>
          <a:lstStyle/>
          <a:p>
            <a:pPr algn="ctr"/>
            <a:r>
              <a:rPr lang="ja-JP" altLang="en-US" dirty="0">
                <a:latin typeface="+mn-ea"/>
              </a:rPr>
              <a:t>出会い</a:t>
            </a:r>
            <a:endParaRPr kumimoji="1" lang="ja-JP" altLang="en-US" dirty="0">
              <a:latin typeface="+mn-ea"/>
            </a:endParaRPr>
          </a:p>
        </p:txBody>
      </p:sp>
    </p:spTree>
    <p:extLst>
      <p:ext uri="{BB962C8B-B14F-4D97-AF65-F5344CB8AC3E}">
        <p14:creationId xmlns:p14="http://schemas.microsoft.com/office/powerpoint/2010/main" val="1587661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526CE48-FCA5-4EFD-9E5B-2AF79FA1823A}"/>
              </a:ext>
            </a:extLst>
          </p:cNvPr>
          <p:cNvSpPr>
            <a:spLocks noGrp="1"/>
          </p:cNvSpPr>
          <p:nvPr>
            <p:ph type="title"/>
          </p:nvPr>
        </p:nvSpPr>
        <p:spPr>
          <a:xfrm>
            <a:off x="642257" y="4525347"/>
            <a:ext cx="6939722" cy="1737360"/>
          </a:xfrm>
        </p:spPr>
        <p:txBody>
          <a:bodyPr vert="horz" lIns="91440" tIns="45720" rIns="91440" bIns="45720" rtlCol="0" anchor="ctr">
            <a:normAutofit/>
          </a:bodyPr>
          <a:lstStyle/>
          <a:p>
            <a:pPr algn="r" defTabSz="914400"/>
            <a:r>
              <a:rPr lang="ja-JP" altLang="en-US" sz="3600" dirty="0">
                <a:solidFill>
                  <a:srgbClr val="000000"/>
                </a:solidFill>
                <a:latin typeface="+mn-ea"/>
                <a:ea typeface="+mn-ea"/>
              </a:rPr>
              <a:t>短期間で運命の人と出会う</a:t>
            </a:r>
            <a:br>
              <a:rPr lang="en-US" altLang="ja-JP" sz="3600" dirty="0">
                <a:solidFill>
                  <a:srgbClr val="000000"/>
                </a:solidFill>
                <a:latin typeface="+mn-ea"/>
                <a:ea typeface="+mn-ea"/>
              </a:rPr>
            </a:br>
            <a:r>
              <a:rPr lang="ja-JP" altLang="en-US" sz="3600" dirty="0">
                <a:solidFill>
                  <a:srgbClr val="000000"/>
                </a:solidFill>
                <a:latin typeface="+mn-ea"/>
                <a:ea typeface="+mn-ea"/>
              </a:rPr>
              <a:t>ことができる</a:t>
            </a:r>
            <a:r>
              <a:rPr kumimoji="1" lang="ja-JP" altLang="en-US" sz="3600" dirty="0">
                <a:solidFill>
                  <a:srgbClr val="FF0000"/>
                </a:solidFill>
                <a:latin typeface="+mn-ea"/>
                <a:ea typeface="+mn-ea"/>
              </a:rPr>
              <a:t>自己分析とは</a:t>
            </a:r>
            <a:r>
              <a:rPr kumimoji="1" lang="ja-JP" altLang="en-US" sz="3600" dirty="0">
                <a:latin typeface="+mn-ea"/>
                <a:ea typeface="+mn-ea"/>
              </a:rPr>
              <a:t>？</a:t>
            </a:r>
          </a:p>
        </p:txBody>
      </p:sp>
      <p:sp>
        <p:nvSpPr>
          <p:cNvPr id="73" name="Oval 72">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344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34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ãèªå·±åæãã®ç»åæ¤ç´¢çµæ">
            <a:extLst>
              <a:ext uri="{FF2B5EF4-FFF2-40B4-BE49-F238E27FC236}">
                <a16:creationId xmlns:a16="http://schemas.microsoft.com/office/drawing/2014/main" id="{5CBAAF38-5F9E-4AAB-9DD7-5BAD40E9DD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7" r="-1" b="3425"/>
          <a:stretch/>
        </p:blipFill>
        <p:spPr bwMode="auto">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978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5265C2A-9498-4FF8-8F58-8E0CF3CF5C58}"/>
              </a:ext>
            </a:extLst>
          </p:cNvPr>
          <p:cNvSpPr/>
          <p:nvPr/>
        </p:nvSpPr>
        <p:spPr>
          <a:xfrm>
            <a:off x="9913" y="1759481"/>
            <a:ext cx="12192000" cy="2851484"/>
          </a:xfrm>
          <a:prstGeom prst="rect">
            <a:avLst/>
          </a:prstGeom>
          <a:solidFill>
            <a:schemeClr val="accent6">
              <a:lumMod val="20000"/>
              <a:lumOff val="80000"/>
            </a:schemeClr>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631F2FA-6D36-440A-84FE-41D16126166D}"/>
              </a:ext>
            </a:extLst>
          </p:cNvPr>
          <p:cNvSpPr/>
          <p:nvPr/>
        </p:nvSpPr>
        <p:spPr>
          <a:xfrm>
            <a:off x="2898322" y="2676080"/>
            <a:ext cx="7109639" cy="1754326"/>
          </a:xfrm>
          <a:prstGeom prst="rect">
            <a:avLst/>
          </a:prstGeom>
          <a:noFill/>
        </p:spPr>
        <p:txBody>
          <a:bodyPr wrap="none" lIns="91440" tIns="45720" rIns="91440" bIns="45720">
            <a:spAutoFit/>
          </a:bodyPr>
          <a:lstStyle/>
          <a:p>
            <a:pPr algn="ctr"/>
            <a:r>
              <a:rPr lang="ja-JP" altLang="en-US" sz="5400" b="1" dirty="0">
                <a:ln w="0"/>
                <a:solidFill>
                  <a:srgbClr val="FF0000"/>
                </a:solidFill>
                <a:latin typeface="+mn-ea"/>
              </a:rPr>
              <a:t>人生「こう生きたい」</a:t>
            </a:r>
            <a:endParaRPr lang="en-US" altLang="ja-JP" sz="5400" b="1" dirty="0">
              <a:ln w="0"/>
              <a:solidFill>
                <a:srgbClr val="FF0000"/>
              </a:solidFill>
              <a:latin typeface="+mn-ea"/>
            </a:endParaRPr>
          </a:p>
          <a:p>
            <a:pPr algn="ctr"/>
            <a:endParaRPr lang="en-US" altLang="ja-JP" sz="5400" dirty="0">
              <a:ln w="0"/>
              <a:solidFill>
                <a:srgbClr val="FF0000"/>
              </a:solidFill>
              <a:latin typeface="+mn-ea"/>
            </a:endParaRPr>
          </a:p>
        </p:txBody>
      </p:sp>
      <p:sp>
        <p:nvSpPr>
          <p:cNvPr id="5" name="正方形/長方形 4">
            <a:extLst>
              <a:ext uri="{FF2B5EF4-FFF2-40B4-BE49-F238E27FC236}">
                <a16:creationId xmlns:a16="http://schemas.microsoft.com/office/drawing/2014/main" id="{54DEF3A1-B2C5-487C-9922-DC03C8B8F590}"/>
              </a:ext>
            </a:extLst>
          </p:cNvPr>
          <p:cNvSpPr/>
          <p:nvPr/>
        </p:nvSpPr>
        <p:spPr>
          <a:xfrm>
            <a:off x="3066050" y="5792524"/>
            <a:ext cx="6417141" cy="369332"/>
          </a:xfrm>
          <a:prstGeom prst="rect">
            <a:avLst/>
          </a:prstGeom>
          <a:solidFill>
            <a:schemeClr val="bg1">
              <a:alpha val="59000"/>
            </a:schemeClr>
          </a:solidFill>
        </p:spPr>
        <p:txBody>
          <a:bodyPr wrap="none" lIns="91440" tIns="45720" rIns="91440" bIns="45720">
            <a:spAutoFit/>
          </a:bodyPr>
          <a:lstStyle/>
          <a:p>
            <a:pPr algn="ctr"/>
            <a:r>
              <a:rPr lang="ja-JP" altLang="en-US" dirty="0">
                <a:ln w="0"/>
                <a:solidFill>
                  <a:schemeClr val="accent4"/>
                </a:solidFill>
                <a:effectLst>
                  <a:outerShdw blurRad="38100" dist="19050" dir="2700000" algn="tl" rotWithShape="0">
                    <a:schemeClr val="dk1">
                      <a:alpha val="40000"/>
                    </a:schemeClr>
                  </a:outerShdw>
                </a:effectLst>
                <a:latin typeface="+mn-ea"/>
              </a:rPr>
              <a:t>婚活で出会った人との気づきが運命の人と出会わせてくれる</a:t>
            </a:r>
            <a:endParaRPr lang="ja-JP" altLang="en-US" cap="none" spc="0" dirty="0">
              <a:ln w="0"/>
              <a:solidFill>
                <a:schemeClr val="accent4"/>
              </a:solidFill>
              <a:effectLst>
                <a:outerShdw blurRad="38100" dist="19050" dir="2700000" algn="tl" rotWithShape="0">
                  <a:schemeClr val="dk1">
                    <a:alpha val="40000"/>
                  </a:schemeClr>
                </a:outerShdw>
              </a:effectLst>
              <a:latin typeface="+mn-ea"/>
            </a:endParaRPr>
          </a:p>
        </p:txBody>
      </p:sp>
      <p:sp>
        <p:nvSpPr>
          <p:cNvPr id="7" name="正方形/長方形 6">
            <a:extLst>
              <a:ext uri="{FF2B5EF4-FFF2-40B4-BE49-F238E27FC236}">
                <a16:creationId xmlns:a16="http://schemas.microsoft.com/office/drawing/2014/main" id="{7B49F85A-7457-4FB0-8C7F-FC681CC62526}"/>
              </a:ext>
            </a:extLst>
          </p:cNvPr>
          <p:cNvSpPr/>
          <p:nvPr/>
        </p:nvSpPr>
        <p:spPr>
          <a:xfrm>
            <a:off x="10208487" y="3395195"/>
            <a:ext cx="1313180" cy="769441"/>
          </a:xfrm>
          <a:prstGeom prst="rect">
            <a:avLst/>
          </a:prstGeom>
          <a:solidFill>
            <a:schemeClr val="bg1"/>
          </a:solidFill>
        </p:spPr>
        <p:txBody>
          <a:bodyPr wrap="none" lIns="91440" tIns="45720" rIns="91440" bIns="45720">
            <a:spAutoFit/>
          </a:bodyPr>
          <a:lstStyle/>
          <a:p>
            <a:pPr algn="ctr"/>
            <a:r>
              <a:rPr lang="ja-JP" altLang="en-US" sz="4400" cap="none" spc="0" dirty="0">
                <a:ln w="0"/>
                <a:solidFill>
                  <a:schemeClr val="accent1"/>
                </a:solidFill>
                <a:effectLst>
                  <a:outerShdw blurRad="38100" dist="25400" dir="5400000" algn="ctr" rotWithShape="0">
                    <a:srgbClr val="6E747A">
                      <a:alpha val="43000"/>
                    </a:srgbClr>
                  </a:outerShdw>
                </a:effectLst>
                <a:latin typeface="+mn-ea"/>
              </a:rPr>
              <a:t>結婚</a:t>
            </a:r>
          </a:p>
        </p:txBody>
      </p:sp>
      <p:sp>
        <p:nvSpPr>
          <p:cNvPr id="9" name="正方形/長方形 8">
            <a:extLst>
              <a:ext uri="{FF2B5EF4-FFF2-40B4-BE49-F238E27FC236}">
                <a16:creationId xmlns:a16="http://schemas.microsoft.com/office/drawing/2014/main" id="{CA747BEC-853E-4633-8CD5-C4A0E7ED7ABA}"/>
              </a:ext>
            </a:extLst>
          </p:cNvPr>
          <p:cNvSpPr/>
          <p:nvPr/>
        </p:nvSpPr>
        <p:spPr>
          <a:xfrm>
            <a:off x="421570" y="3841848"/>
            <a:ext cx="800219" cy="461665"/>
          </a:xfrm>
          <a:prstGeom prst="rect">
            <a:avLst/>
          </a:prstGeom>
          <a:solidFill>
            <a:schemeClr val="bg1">
              <a:alpha val="79000"/>
            </a:schemeClr>
          </a:solidFill>
        </p:spPr>
        <p:txBody>
          <a:bodyPr wrap="none" lIns="91440" tIns="45720" rIns="91440" bIns="45720">
            <a:spAutoFit/>
          </a:bodyPr>
          <a:lstStyle/>
          <a:p>
            <a:pPr algn="ctr"/>
            <a:r>
              <a:rPr lang="ja-JP" altLang="en-US" sz="2400" dirty="0">
                <a:ln w="0"/>
                <a:solidFill>
                  <a:schemeClr val="accent1"/>
                </a:solidFill>
                <a:effectLst>
                  <a:outerShdw blurRad="38100" dist="25400" dir="5400000" algn="ctr" rotWithShape="0">
                    <a:srgbClr val="6E747A">
                      <a:alpha val="43000"/>
                    </a:srgbClr>
                  </a:outerShdw>
                </a:effectLst>
                <a:latin typeface="+mn-ea"/>
              </a:rPr>
              <a:t>仕事</a:t>
            </a:r>
            <a:endParaRPr lang="ja-JP" altLang="en-US" sz="2400" cap="none" spc="0" dirty="0">
              <a:ln w="0"/>
              <a:solidFill>
                <a:schemeClr val="accent1"/>
              </a:solidFill>
              <a:effectLst>
                <a:outerShdw blurRad="38100" dist="25400" dir="5400000" algn="ctr" rotWithShape="0">
                  <a:srgbClr val="6E747A">
                    <a:alpha val="43000"/>
                  </a:srgbClr>
                </a:outerShdw>
              </a:effectLst>
              <a:latin typeface="+mn-ea"/>
            </a:endParaRPr>
          </a:p>
        </p:txBody>
      </p:sp>
      <p:sp>
        <p:nvSpPr>
          <p:cNvPr id="10" name="テキスト ボックス 9">
            <a:extLst>
              <a:ext uri="{FF2B5EF4-FFF2-40B4-BE49-F238E27FC236}">
                <a16:creationId xmlns:a16="http://schemas.microsoft.com/office/drawing/2014/main" id="{2B2DD700-C50E-4F3B-B993-16CC1E159350}"/>
              </a:ext>
            </a:extLst>
          </p:cNvPr>
          <p:cNvSpPr txBox="1"/>
          <p:nvPr/>
        </p:nvSpPr>
        <p:spPr>
          <a:xfrm>
            <a:off x="4018548" y="3532975"/>
            <a:ext cx="8049126" cy="369332"/>
          </a:xfrm>
          <a:prstGeom prst="rect">
            <a:avLst/>
          </a:prstGeom>
          <a:noFill/>
        </p:spPr>
        <p:txBody>
          <a:bodyPr wrap="square" rtlCol="0">
            <a:spAutoFit/>
          </a:bodyPr>
          <a:lstStyle/>
          <a:p>
            <a:r>
              <a:rPr kumimoji="1" lang="ja-JP" altLang="en-US" dirty="0">
                <a:latin typeface="+mn-ea"/>
              </a:rPr>
              <a:t>「愛する人に囲まれて死んでいきたいな」</a:t>
            </a:r>
          </a:p>
        </p:txBody>
      </p:sp>
      <p:sp>
        <p:nvSpPr>
          <p:cNvPr id="11" name="テキスト ボックス 10">
            <a:extLst>
              <a:ext uri="{FF2B5EF4-FFF2-40B4-BE49-F238E27FC236}">
                <a16:creationId xmlns:a16="http://schemas.microsoft.com/office/drawing/2014/main" id="{7F42FE5C-9A9E-4550-84BA-802ABF8E0A55}"/>
              </a:ext>
            </a:extLst>
          </p:cNvPr>
          <p:cNvSpPr txBox="1"/>
          <p:nvPr/>
        </p:nvSpPr>
        <p:spPr>
          <a:xfrm>
            <a:off x="6096000" y="4215249"/>
            <a:ext cx="6248399" cy="369332"/>
          </a:xfrm>
          <a:prstGeom prst="rect">
            <a:avLst/>
          </a:prstGeom>
          <a:noFill/>
        </p:spPr>
        <p:txBody>
          <a:bodyPr wrap="square" rtlCol="0">
            <a:spAutoFit/>
          </a:bodyPr>
          <a:lstStyle/>
          <a:p>
            <a:r>
              <a:rPr kumimoji="1" lang="ja-JP" altLang="en-US" dirty="0">
                <a:latin typeface="+mn-ea"/>
              </a:rPr>
              <a:t>「愛し合うことのできる関係が育める人がいたらいいな」</a:t>
            </a:r>
          </a:p>
        </p:txBody>
      </p:sp>
      <p:sp>
        <p:nvSpPr>
          <p:cNvPr id="12" name="テキスト ボックス 11">
            <a:extLst>
              <a:ext uri="{FF2B5EF4-FFF2-40B4-BE49-F238E27FC236}">
                <a16:creationId xmlns:a16="http://schemas.microsoft.com/office/drawing/2014/main" id="{FFBEED32-3862-4DE5-B320-CAF9E0F7EFB3}"/>
              </a:ext>
            </a:extLst>
          </p:cNvPr>
          <p:cNvSpPr txBox="1"/>
          <p:nvPr/>
        </p:nvSpPr>
        <p:spPr>
          <a:xfrm>
            <a:off x="344209" y="5374270"/>
            <a:ext cx="11766885" cy="1477328"/>
          </a:xfrm>
          <a:prstGeom prst="rect">
            <a:avLst/>
          </a:prstGeom>
          <a:noFill/>
        </p:spPr>
        <p:txBody>
          <a:bodyPr wrap="square" rtlCol="0">
            <a:spAutoFit/>
          </a:bodyPr>
          <a:lstStyle/>
          <a:p>
            <a:r>
              <a:rPr kumimoji="1" lang="ja-JP" altLang="en-US" dirty="0"/>
              <a:t>「愛し合うことのできる関係が育める人。</a:t>
            </a:r>
            <a:r>
              <a:rPr kumimoji="1" lang="en-US" altLang="ja-JP" dirty="0"/>
              <a:t>1</a:t>
            </a:r>
            <a:r>
              <a:rPr kumimoji="1" lang="ja-JP" altLang="en-US" dirty="0"/>
              <a:t>番大切なのは物事に対して自分から行動することができることかな」</a:t>
            </a:r>
            <a:endParaRPr kumimoji="1" lang="en-US" altLang="ja-JP" dirty="0"/>
          </a:p>
          <a:p>
            <a:endParaRPr kumimoji="1" lang="en-US" altLang="ja-JP" dirty="0"/>
          </a:p>
          <a:p>
            <a:endParaRPr kumimoji="1" lang="en-US" altLang="ja-JP" dirty="0"/>
          </a:p>
          <a:p>
            <a:pPr algn="ctr"/>
            <a:r>
              <a:rPr kumimoji="1" lang="ja-JP" altLang="en-US" dirty="0"/>
              <a:t>出逢いの中でこれがあるかどうかをみつけていく。全然違う相手だとしてもやっぱり大切なことは</a:t>
            </a:r>
            <a:endParaRPr kumimoji="1" lang="en-US" altLang="ja-JP" dirty="0"/>
          </a:p>
          <a:p>
            <a:pPr algn="ctr"/>
            <a:r>
              <a:rPr kumimoji="1" lang="ja-JP" altLang="en-US" dirty="0"/>
              <a:t>これだなと感じれたり機会をいただいて</a:t>
            </a:r>
            <a:r>
              <a:rPr lang="ja-JP" altLang="en-US" dirty="0"/>
              <a:t>いることになる。そこに感謝して活動をする。</a:t>
            </a:r>
            <a:endParaRPr kumimoji="1" lang="ja-JP" altLang="en-US" dirty="0"/>
          </a:p>
        </p:txBody>
      </p:sp>
      <p:sp>
        <p:nvSpPr>
          <p:cNvPr id="13" name="正方形/長方形 12">
            <a:extLst>
              <a:ext uri="{FF2B5EF4-FFF2-40B4-BE49-F238E27FC236}">
                <a16:creationId xmlns:a16="http://schemas.microsoft.com/office/drawing/2014/main" id="{D3194470-2FC7-4A6A-9B24-41CEB23B89FE}"/>
              </a:ext>
            </a:extLst>
          </p:cNvPr>
          <p:cNvSpPr/>
          <p:nvPr/>
        </p:nvSpPr>
        <p:spPr>
          <a:xfrm>
            <a:off x="145473" y="145618"/>
            <a:ext cx="11766885" cy="1754326"/>
          </a:xfrm>
          <a:prstGeom prst="rect">
            <a:avLst/>
          </a:prstGeom>
          <a:noFill/>
        </p:spPr>
        <p:txBody>
          <a:bodyPr wrap="square" lIns="91440" tIns="45720" rIns="91440" bIns="45720">
            <a:spAutoFit/>
          </a:bodyPr>
          <a:lstStyle/>
          <a:p>
            <a:r>
              <a:rPr lang="ja-JP" altLang="en-US" sz="3600" dirty="0">
                <a:solidFill>
                  <a:srgbClr val="000000"/>
                </a:solidFill>
                <a:latin typeface="+mn-ea"/>
              </a:rPr>
              <a:t>短期間で運命の人と出会うことができる</a:t>
            </a:r>
            <a:endParaRPr lang="en-US" altLang="ja-JP" sz="3600" dirty="0">
              <a:solidFill>
                <a:srgbClr val="000000"/>
              </a:solidFill>
              <a:latin typeface="+mn-ea"/>
            </a:endParaRPr>
          </a:p>
          <a:p>
            <a:r>
              <a:rPr lang="ja-JP" altLang="en-US" sz="3600" dirty="0">
                <a:solidFill>
                  <a:srgbClr val="FF0000"/>
                </a:solidFill>
                <a:latin typeface="+mn-ea"/>
              </a:rPr>
              <a:t>自己分析</a:t>
            </a:r>
            <a:r>
              <a:rPr lang="ja-JP" altLang="en-US" sz="3600" dirty="0">
                <a:latin typeface="+mn-ea"/>
              </a:rPr>
              <a:t>とは？</a:t>
            </a:r>
            <a:endParaRPr lang="en-US" altLang="ja-JP" sz="3600" dirty="0">
              <a:latin typeface="+mn-ea"/>
            </a:endParaRPr>
          </a:p>
          <a:p>
            <a:pPr algn="ctr"/>
            <a:endParaRPr lang="ja-JP" altLang="en-US" sz="3600" cap="none" spc="0" dirty="0">
              <a:ln w="0"/>
              <a:solidFill>
                <a:schemeClr val="accent4"/>
              </a:solidFill>
              <a:effectLst>
                <a:outerShdw blurRad="38100" dist="19050" dir="2700000" algn="tl" rotWithShape="0">
                  <a:schemeClr val="dk1">
                    <a:alpha val="40000"/>
                  </a:schemeClr>
                </a:outerShdw>
              </a:effectLst>
              <a:latin typeface="+mn-ea"/>
            </a:endParaRPr>
          </a:p>
        </p:txBody>
      </p:sp>
      <p:cxnSp>
        <p:nvCxnSpPr>
          <p:cNvPr id="15" name="直線矢印コネクタ 14">
            <a:extLst>
              <a:ext uri="{FF2B5EF4-FFF2-40B4-BE49-F238E27FC236}">
                <a16:creationId xmlns:a16="http://schemas.microsoft.com/office/drawing/2014/main" id="{30D6935D-53C5-4DF2-9694-9C5736364631}"/>
              </a:ext>
            </a:extLst>
          </p:cNvPr>
          <p:cNvCxnSpPr>
            <a:cxnSpLocks/>
          </p:cNvCxnSpPr>
          <p:nvPr/>
        </p:nvCxnSpPr>
        <p:spPr>
          <a:xfrm>
            <a:off x="8434137" y="3560871"/>
            <a:ext cx="1716505" cy="303171"/>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DFEB1D0B-E16E-4AC5-BED1-3A9454273FEA}"/>
              </a:ext>
            </a:extLst>
          </p:cNvPr>
          <p:cNvSpPr/>
          <p:nvPr/>
        </p:nvSpPr>
        <p:spPr>
          <a:xfrm>
            <a:off x="2108016" y="3835883"/>
            <a:ext cx="800219" cy="461665"/>
          </a:xfrm>
          <a:prstGeom prst="rect">
            <a:avLst/>
          </a:prstGeom>
          <a:solidFill>
            <a:schemeClr val="bg1">
              <a:alpha val="79000"/>
            </a:schemeClr>
          </a:solidFill>
        </p:spPr>
        <p:txBody>
          <a:bodyPr wrap="none" lIns="91440" tIns="45720" rIns="91440" bIns="45720">
            <a:spAutoFit/>
          </a:bodyPr>
          <a:lstStyle/>
          <a:p>
            <a:pPr algn="ctr"/>
            <a:r>
              <a:rPr lang="ja-JP" altLang="en-US" sz="2400" cap="none" spc="0" dirty="0">
                <a:ln w="0"/>
                <a:solidFill>
                  <a:schemeClr val="accent1"/>
                </a:solidFill>
                <a:effectLst>
                  <a:outerShdw blurRad="38100" dist="25400" dir="5400000" algn="ctr" rotWithShape="0">
                    <a:srgbClr val="6E747A">
                      <a:alpha val="43000"/>
                    </a:srgbClr>
                  </a:outerShdw>
                </a:effectLst>
                <a:latin typeface="+mn-ea"/>
              </a:rPr>
              <a:t>趣味</a:t>
            </a:r>
          </a:p>
        </p:txBody>
      </p:sp>
      <p:sp>
        <p:nvSpPr>
          <p:cNvPr id="25" name="正方形/長方形 24">
            <a:extLst>
              <a:ext uri="{FF2B5EF4-FFF2-40B4-BE49-F238E27FC236}">
                <a16:creationId xmlns:a16="http://schemas.microsoft.com/office/drawing/2014/main" id="{C79EA166-31EF-4AE0-B4B3-296E4B87B80B}"/>
              </a:ext>
            </a:extLst>
          </p:cNvPr>
          <p:cNvSpPr/>
          <p:nvPr/>
        </p:nvSpPr>
        <p:spPr>
          <a:xfrm>
            <a:off x="257768" y="1891172"/>
            <a:ext cx="5457232" cy="461665"/>
          </a:xfrm>
          <a:prstGeom prst="rect">
            <a:avLst/>
          </a:prstGeom>
          <a:solidFill>
            <a:schemeClr val="bg1"/>
          </a:solidFill>
        </p:spPr>
        <p:txBody>
          <a:bodyPr wrap="square">
            <a:spAutoFit/>
          </a:bodyPr>
          <a:lstStyle/>
          <a:p>
            <a:r>
              <a:rPr lang="ja-JP" altLang="en-US" sz="2400" b="1" dirty="0"/>
              <a:t>①はじめの自己分析</a:t>
            </a:r>
            <a:r>
              <a:rPr lang="en-US" altLang="ja-JP" sz="2400" b="1" dirty="0"/>
              <a:t>…</a:t>
            </a:r>
            <a:r>
              <a:rPr lang="ja-JP" altLang="en-US" sz="2400" b="1" dirty="0"/>
              <a:t>運命の人の地図</a:t>
            </a:r>
          </a:p>
        </p:txBody>
      </p:sp>
      <p:sp>
        <p:nvSpPr>
          <p:cNvPr id="26" name="正方形/長方形 25">
            <a:extLst>
              <a:ext uri="{FF2B5EF4-FFF2-40B4-BE49-F238E27FC236}">
                <a16:creationId xmlns:a16="http://schemas.microsoft.com/office/drawing/2014/main" id="{20592B8C-FF62-498F-91AE-E1D3E7462DD0}"/>
              </a:ext>
            </a:extLst>
          </p:cNvPr>
          <p:cNvSpPr/>
          <p:nvPr/>
        </p:nvSpPr>
        <p:spPr>
          <a:xfrm>
            <a:off x="257768" y="4793012"/>
            <a:ext cx="8288664" cy="461665"/>
          </a:xfrm>
          <a:prstGeom prst="rect">
            <a:avLst/>
          </a:prstGeom>
          <a:solidFill>
            <a:schemeClr val="bg1"/>
          </a:solidFill>
        </p:spPr>
        <p:txBody>
          <a:bodyPr wrap="square">
            <a:spAutoFit/>
          </a:bodyPr>
          <a:lstStyle/>
          <a:p>
            <a:r>
              <a:rPr lang="ja-JP" altLang="en-US" sz="2400" b="1" dirty="0"/>
              <a:t>②婚活中の自己分析</a:t>
            </a:r>
            <a:r>
              <a:rPr lang="en-US" altLang="ja-JP" sz="2400" b="1" dirty="0"/>
              <a:t>…</a:t>
            </a:r>
            <a:r>
              <a:rPr lang="ja-JP" altLang="en-US" sz="2400" b="1" dirty="0"/>
              <a:t>運命の人を確認していく作業</a:t>
            </a:r>
          </a:p>
        </p:txBody>
      </p:sp>
      <p:pic>
        <p:nvPicPr>
          <p:cNvPr id="28" name="グラフィックス 27" descr="ユーザー">
            <a:extLst>
              <a:ext uri="{FF2B5EF4-FFF2-40B4-BE49-F238E27FC236}">
                <a16:creationId xmlns:a16="http://schemas.microsoft.com/office/drawing/2014/main" id="{22E300A6-5AE2-4AA6-959F-6972FEF7DE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60355" y="3389554"/>
            <a:ext cx="561175" cy="561175"/>
          </a:xfrm>
          <a:prstGeom prst="rect">
            <a:avLst/>
          </a:prstGeom>
        </p:spPr>
      </p:pic>
      <p:pic>
        <p:nvPicPr>
          <p:cNvPr id="29" name="グラフィックス 28" descr="ユーザー">
            <a:extLst>
              <a:ext uri="{FF2B5EF4-FFF2-40B4-BE49-F238E27FC236}">
                <a16:creationId xmlns:a16="http://schemas.microsoft.com/office/drawing/2014/main" id="{42920008-ABCA-44E8-84D3-28E89CF419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3446" y="3987082"/>
            <a:ext cx="561175" cy="561175"/>
          </a:xfrm>
          <a:prstGeom prst="rect">
            <a:avLst/>
          </a:prstGeom>
        </p:spPr>
      </p:pic>
      <p:sp>
        <p:nvSpPr>
          <p:cNvPr id="30" name="AutoShape 2" descr="ãæ°ã¥ããã®ç»åæ¤ç´¢çµæ">
            <a:extLst>
              <a:ext uri="{FF2B5EF4-FFF2-40B4-BE49-F238E27FC236}">
                <a16:creationId xmlns:a16="http://schemas.microsoft.com/office/drawing/2014/main" id="{4A4053B7-AA61-4A37-AB89-99BAF187B4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3" name="グラフィックス 32" descr="ユーザー">
            <a:extLst>
              <a:ext uri="{FF2B5EF4-FFF2-40B4-BE49-F238E27FC236}">
                <a16:creationId xmlns:a16="http://schemas.microsoft.com/office/drawing/2014/main" id="{2EBE1A2F-44B6-47E2-962C-EA16529CD3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605" y="5454571"/>
            <a:ext cx="561175" cy="561175"/>
          </a:xfrm>
          <a:prstGeom prst="rect">
            <a:avLst/>
          </a:prstGeom>
        </p:spPr>
      </p:pic>
    </p:spTree>
    <p:extLst>
      <p:ext uri="{BB962C8B-B14F-4D97-AF65-F5344CB8AC3E}">
        <p14:creationId xmlns:p14="http://schemas.microsoft.com/office/powerpoint/2010/main" val="1510201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DDE01BA8-FBFB-4071-9A76-BA793FECAAE5}"/>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defTabSz="914400"/>
            <a:r>
              <a:rPr lang="ja-JP" altLang="en-US" sz="5400" dirty="0">
                <a:solidFill>
                  <a:schemeClr val="bg1">
                    <a:lumMod val="95000"/>
                    <a:lumOff val="5000"/>
                  </a:schemeClr>
                </a:solidFill>
                <a:latin typeface="+mn-ea"/>
                <a:ea typeface="+mn-ea"/>
              </a:rPr>
              <a:t>数で理解する</a:t>
            </a:r>
            <a:br>
              <a:rPr lang="en-US" altLang="ja-JP" sz="5400" dirty="0">
                <a:solidFill>
                  <a:schemeClr val="bg1">
                    <a:lumMod val="95000"/>
                    <a:lumOff val="5000"/>
                  </a:schemeClr>
                </a:solidFill>
                <a:latin typeface="+mn-ea"/>
                <a:ea typeface="+mn-ea"/>
              </a:rPr>
            </a:br>
            <a:r>
              <a:rPr lang="ja-JP" altLang="en-US" sz="5400" dirty="0">
                <a:solidFill>
                  <a:schemeClr val="bg1">
                    <a:lumMod val="95000"/>
                    <a:lumOff val="5000"/>
                  </a:schemeClr>
                </a:solidFill>
                <a:latin typeface="+mn-ea"/>
                <a:ea typeface="+mn-ea"/>
              </a:rPr>
              <a:t>結婚</a:t>
            </a:r>
            <a:endParaRPr kumimoji="1" lang="ja-JP" altLang="en-US" sz="5400" dirty="0">
              <a:solidFill>
                <a:schemeClr val="bg1">
                  <a:lumMod val="95000"/>
                  <a:lumOff val="5000"/>
                </a:schemeClr>
              </a:solidFill>
              <a:latin typeface="+mn-ea"/>
              <a:ea typeface="+mn-ea"/>
            </a:endParaRPr>
          </a:p>
        </p:txBody>
      </p:sp>
    </p:spTree>
    <p:extLst>
      <p:ext uri="{BB962C8B-B14F-4D97-AF65-F5344CB8AC3E}">
        <p14:creationId xmlns:p14="http://schemas.microsoft.com/office/powerpoint/2010/main" val="17448353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859B1E-86CD-4D64-8778-C7C5E70C903C}"/>
              </a:ext>
            </a:extLst>
          </p:cNvPr>
          <p:cNvSpPr>
            <a:spLocks noGrp="1"/>
          </p:cNvSpPr>
          <p:nvPr>
            <p:ph type="title"/>
          </p:nvPr>
        </p:nvSpPr>
        <p:spPr>
          <a:xfrm>
            <a:off x="838200" y="2766218"/>
            <a:ext cx="10515600" cy="1325563"/>
          </a:xfrm>
        </p:spPr>
        <p:txBody>
          <a:bodyPr/>
          <a:lstStyle/>
          <a:p>
            <a:pPr algn="ctr"/>
            <a:r>
              <a:rPr lang="en-US" altLang="ja-JP" b="1" dirty="0">
                <a:latin typeface="+mn-ea"/>
                <a:ea typeface="+mn-ea"/>
              </a:rPr>
              <a:t>35</a:t>
            </a:r>
            <a:r>
              <a:rPr lang="ja-JP" altLang="en-US" b="1" dirty="0">
                <a:latin typeface="+mn-ea"/>
                <a:ea typeface="+mn-ea"/>
              </a:rPr>
              <a:t>歳過ぎると結婚はほぼ不可能</a:t>
            </a:r>
            <a:br>
              <a:rPr lang="en-US" altLang="ja-JP" b="1" dirty="0">
                <a:latin typeface="+mn-ea"/>
                <a:ea typeface="+mn-ea"/>
              </a:rPr>
            </a:br>
            <a:r>
              <a:rPr lang="ja-JP" altLang="en-US" b="1" dirty="0">
                <a:latin typeface="+mn-ea"/>
                <a:ea typeface="+mn-ea"/>
              </a:rPr>
              <a:t>できたのは「男性で</a:t>
            </a:r>
            <a:r>
              <a:rPr lang="en-US" altLang="ja-JP" b="1" dirty="0">
                <a:latin typeface="+mn-ea"/>
                <a:ea typeface="+mn-ea"/>
              </a:rPr>
              <a:t>3% </a:t>
            </a:r>
            <a:r>
              <a:rPr lang="ja-JP" altLang="en-US" b="1" dirty="0">
                <a:latin typeface="+mn-ea"/>
                <a:ea typeface="+mn-ea"/>
              </a:rPr>
              <a:t>女性で</a:t>
            </a:r>
            <a:r>
              <a:rPr lang="en-US" altLang="ja-JP" b="1" dirty="0">
                <a:latin typeface="+mn-ea"/>
                <a:ea typeface="+mn-ea"/>
              </a:rPr>
              <a:t>2%</a:t>
            </a:r>
            <a:r>
              <a:rPr lang="ja-JP" altLang="en-US" b="1" dirty="0">
                <a:latin typeface="+mn-ea"/>
                <a:ea typeface="+mn-ea"/>
              </a:rPr>
              <a:t>」</a:t>
            </a:r>
            <a:endParaRPr kumimoji="1" lang="ja-JP" altLang="en-US" b="1" dirty="0">
              <a:latin typeface="+mn-ea"/>
              <a:ea typeface="+mn-ea"/>
            </a:endParaRPr>
          </a:p>
        </p:txBody>
      </p:sp>
      <p:sp>
        <p:nvSpPr>
          <p:cNvPr id="4" name="正方形/長方形 3">
            <a:extLst>
              <a:ext uri="{FF2B5EF4-FFF2-40B4-BE49-F238E27FC236}">
                <a16:creationId xmlns:a16="http://schemas.microsoft.com/office/drawing/2014/main" id="{4E28079A-4A3B-41A4-AE13-F9DC232D14B1}"/>
              </a:ext>
            </a:extLst>
          </p:cNvPr>
          <p:cNvSpPr/>
          <p:nvPr/>
        </p:nvSpPr>
        <p:spPr>
          <a:xfrm>
            <a:off x="9115743" y="4267018"/>
            <a:ext cx="2069797" cy="369332"/>
          </a:xfrm>
          <a:prstGeom prst="rect">
            <a:avLst/>
          </a:prstGeom>
        </p:spPr>
        <p:txBody>
          <a:bodyPr wrap="none">
            <a:spAutoFit/>
          </a:bodyPr>
          <a:lstStyle/>
          <a:p>
            <a:r>
              <a:rPr lang="en-US" altLang="ja-JP" dirty="0">
                <a:solidFill>
                  <a:srgbClr val="000000"/>
                </a:solidFill>
                <a:latin typeface="Lucida Grande"/>
              </a:rPr>
              <a:t>2010</a:t>
            </a:r>
            <a:r>
              <a:rPr lang="ja-JP" altLang="en-US" dirty="0">
                <a:solidFill>
                  <a:srgbClr val="000000"/>
                </a:solidFill>
                <a:latin typeface="Lucida Grande"/>
              </a:rPr>
              <a:t>年の国勢調査</a:t>
            </a:r>
            <a:endParaRPr lang="ja-JP" altLang="en-US" dirty="0"/>
          </a:p>
        </p:txBody>
      </p:sp>
    </p:spTree>
    <p:extLst>
      <p:ext uri="{BB962C8B-B14F-4D97-AF65-F5344CB8AC3E}">
        <p14:creationId xmlns:p14="http://schemas.microsoft.com/office/powerpoint/2010/main" val="1259495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856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 name="図 3">
            <a:extLst>
              <a:ext uri="{FF2B5EF4-FFF2-40B4-BE49-F238E27FC236}">
                <a16:creationId xmlns:a16="http://schemas.microsoft.com/office/drawing/2014/main" id="{97B6DBF9-9505-44CC-AD0B-B23778CAF9A2}"/>
              </a:ext>
            </a:extLst>
          </p:cNvPr>
          <p:cNvPicPr>
            <a:picLocks noChangeAspect="1"/>
          </p:cNvPicPr>
          <p:nvPr/>
        </p:nvPicPr>
        <p:blipFill>
          <a:blip r:embed="rId3"/>
          <a:stretch>
            <a:fillRect/>
          </a:stretch>
        </p:blipFill>
        <p:spPr>
          <a:xfrm>
            <a:off x="786376" y="643439"/>
            <a:ext cx="6250769" cy="4375538"/>
          </a:xfrm>
          <a:prstGeom prst="rect">
            <a:avLst/>
          </a:prstGeom>
        </p:spPr>
      </p:pic>
      <p:sp>
        <p:nvSpPr>
          <p:cNvPr id="3" name="コンテンツ プレースホルダー 2">
            <a:extLst>
              <a:ext uri="{FF2B5EF4-FFF2-40B4-BE49-F238E27FC236}">
                <a16:creationId xmlns:a16="http://schemas.microsoft.com/office/drawing/2014/main" id="{F07BCBE0-B150-4151-A60C-89F204757C46}"/>
              </a:ext>
            </a:extLst>
          </p:cNvPr>
          <p:cNvSpPr>
            <a:spLocks noGrp="1"/>
          </p:cNvSpPr>
          <p:nvPr>
            <p:ph idx="1"/>
          </p:nvPr>
        </p:nvSpPr>
        <p:spPr>
          <a:xfrm>
            <a:off x="8172028" y="757989"/>
            <a:ext cx="3363974" cy="5295677"/>
          </a:xfrm>
        </p:spPr>
        <p:txBody>
          <a:bodyPr>
            <a:normAutofit/>
          </a:bodyPr>
          <a:lstStyle/>
          <a:p>
            <a:r>
              <a:rPr lang="en-US" altLang="ja-JP" sz="1600" dirty="0">
                <a:solidFill>
                  <a:schemeClr val="bg1"/>
                </a:solidFill>
              </a:rPr>
              <a:t>2010</a:t>
            </a:r>
            <a:r>
              <a:rPr lang="ja-JP" altLang="en-US" sz="1600" dirty="0">
                <a:solidFill>
                  <a:schemeClr val="bg1"/>
                </a:solidFill>
              </a:rPr>
              <a:t>年の国勢調査によると、</a:t>
            </a:r>
            <a:r>
              <a:rPr lang="en-US" altLang="ja-JP" sz="1600" dirty="0">
                <a:solidFill>
                  <a:schemeClr val="bg1"/>
                </a:solidFill>
              </a:rPr>
              <a:t>2005</a:t>
            </a:r>
            <a:r>
              <a:rPr lang="ja-JP" altLang="en-US" sz="1600" dirty="0">
                <a:solidFill>
                  <a:schemeClr val="bg1"/>
                </a:solidFill>
              </a:rPr>
              <a:t>年に</a:t>
            </a:r>
            <a:r>
              <a:rPr lang="en-US" altLang="ja-JP" sz="1600" dirty="0">
                <a:solidFill>
                  <a:schemeClr val="bg1"/>
                </a:solidFill>
              </a:rPr>
              <a:t>35</a:t>
            </a:r>
            <a:r>
              <a:rPr lang="ja-JP" altLang="en-US" sz="1600" dirty="0">
                <a:solidFill>
                  <a:schemeClr val="bg1"/>
                </a:solidFill>
              </a:rPr>
              <a:t>～</a:t>
            </a:r>
            <a:r>
              <a:rPr lang="en-US" altLang="ja-JP" sz="1600" dirty="0">
                <a:solidFill>
                  <a:schemeClr val="bg1"/>
                </a:solidFill>
              </a:rPr>
              <a:t>39</a:t>
            </a:r>
            <a:r>
              <a:rPr lang="ja-JP" altLang="en-US" sz="1600" dirty="0">
                <a:solidFill>
                  <a:schemeClr val="bg1"/>
                </a:solidFill>
              </a:rPr>
              <a:t>歳だった男性の未婚率は</a:t>
            </a:r>
            <a:r>
              <a:rPr lang="en-US" altLang="ja-JP" sz="1600" dirty="0">
                <a:solidFill>
                  <a:schemeClr val="bg1"/>
                </a:solidFill>
              </a:rPr>
              <a:t>30.9</a:t>
            </a:r>
            <a:r>
              <a:rPr lang="ja-JP" altLang="en-US" sz="1600" dirty="0">
                <a:solidFill>
                  <a:schemeClr val="bg1"/>
                </a:solidFill>
              </a:rPr>
              <a:t>％、</a:t>
            </a:r>
            <a:r>
              <a:rPr lang="en-US" altLang="ja-JP" sz="1600" dirty="0">
                <a:solidFill>
                  <a:schemeClr val="bg1"/>
                </a:solidFill>
              </a:rPr>
              <a:t>5</a:t>
            </a:r>
            <a:r>
              <a:rPr lang="ja-JP" altLang="en-US" sz="1600" dirty="0">
                <a:solidFill>
                  <a:schemeClr val="bg1"/>
                </a:solidFill>
              </a:rPr>
              <a:t>年後、</a:t>
            </a:r>
            <a:r>
              <a:rPr lang="en-US" altLang="ja-JP" sz="1600" dirty="0">
                <a:solidFill>
                  <a:schemeClr val="bg1"/>
                </a:solidFill>
              </a:rPr>
              <a:t>40</a:t>
            </a:r>
            <a:r>
              <a:rPr lang="ja-JP" altLang="en-US" sz="1600" dirty="0">
                <a:solidFill>
                  <a:schemeClr val="bg1"/>
                </a:solidFill>
              </a:rPr>
              <a:t>～</a:t>
            </a:r>
            <a:r>
              <a:rPr lang="en-US" altLang="ja-JP" sz="1600" dirty="0">
                <a:solidFill>
                  <a:schemeClr val="bg1"/>
                </a:solidFill>
              </a:rPr>
              <a:t>44</a:t>
            </a:r>
            <a:r>
              <a:rPr lang="ja-JP" altLang="en-US" sz="1600" dirty="0">
                <a:solidFill>
                  <a:schemeClr val="bg1"/>
                </a:solidFill>
              </a:rPr>
              <a:t>歳になったときの未婚率は</a:t>
            </a:r>
            <a:r>
              <a:rPr lang="en-US" altLang="ja-JP" sz="1600" dirty="0">
                <a:solidFill>
                  <a:schemeClr val="bg1"/>
                </a:solidFill>
              </a:rPr>
              <a:t>27.9</a:t>
            </a:r>
            <a:r>
              <a:rPr lang="ja-JP" altLang="en-US" sz="1600" dirty="0">
                <a:solidFill>
                  <a:schemeClr val="bg1"/>
                </a:solidFill>
              </a:rPr>
              <a:t>％で、未婚男性の</a:t>
            </a:r>
            <a:r>
              <a:rPr lang="en-US" altLang="ja-JP" sz="1600" dirty="0">
                <a:solidFill>
                  <a:schemeClr val="bg1"/>
                </a:solidFill>
              </a:rPr>
              <a:t>9.7%</a:t>
            </a:r>
            <a:r>
              <a:rPr lang="ja-JP" altLang="en-US" sz="1600" dirty="0">
                <a:solidFill>
                  <a:schemeClr val="bg1"/>
                </a:solidFill>
              </a:rPr>
              <a:t>しか結婚に至らなかった。</a:t>
            </a:r>
            <a:r>
              <a:rPr lang="en-US" altLang="ja-JP" sz="1600" dirty="0">
                <a:solidFill>
                  <a:schemeClr val="bg1"/>
                </a:solidFill>
              </a:rPr>
              <a:t>5</a:t>
            </a:r>
            <a:r>
              <a:rPr lang="ja-JP" altLang="en-US" sz="1600" dirty="0">
                <a:solidFill>
                  <a:schemeClr val="bg1"/>
                </a:solidFill>
              </a:rPr>
              <a:t>年間で「</a:t>
            </a:r>
            <a:r>
              <a:rPr lang="en-US" altLang="ja-JP" sz="1600" dirty="0">
                <a:solidFill>
                  <a:schemeClr val="bg1"/>
                </a:solidFill>
              </a:rPr>
              <a:t>3</a:t>
            </a:r>
            <a:r>
              <a:rPr lang="ja-JP" altLang="en-US" sz="1600" dirty="0">
                <a:solidFill>
                  <a:schemeClr val="bg1"/>
                </a:solidFill>
              </a:rPr>
              <a:t>％」でしかないということになる。</a:t>
            </a:r>
            <a:endParaRPr lang="en-US" altLang="ja-JP" sz="1600" dirty="0">
              <a:solidFill>
                <a:schemeClr val="bg1"/>
              </a:solidFill>
            </a:endParaRPr>
          </a:p>
          <a:p>
            <a:r>
              <a:rPr lang="ja-JP" altLang="en-US" sz="1600" dirty="0">
                <a:solidFill>
                  <a:schemeClr val="bg1"/>
                </a:solidFill>
              </a:rPr>
              <a:t>女性も同様で、</a:t>
            </a:r>
            <a:r>
              <a:rPr lang="en-US" altLang="ja-JP" sz="1600" dirty="0">
                <a:solidFill>
                  <a:schemeClr val="bg1"/>
                </a:solidFill>
              </a:rPr>
              <a:t>05</a:t>
            </a:r>
            <a:r>
              <a:rPr lang="ja-JP" altLang="en-US" sz="1600" dirty="0">
                <a:solidFill>
                  <a:schemeClr val="bg1"/>
                </a:solidFill>
              </a:rPr>
              <a:t>年に</a:t>
            </a:r>
            <a:r>
              <a:rPr lang="en-US" altLang="ja-JP" sz="1600" dirty="0">
                <a:solidFill>
                  <a:schemeClr val="bg1"/>
                </a:solidFill>
              </a:rPr>
              <a:t>35</a:t>
            </a:r>
            <a:r>
              <a:rPr lang="ja-JP" altLang="en-US" sz="1600" dirty="0">
                <a:solidFill>
                  <a:schemeClr val="bg1"/>
                </a:solidFill>
              </a:rPr>
              <a:t>～</a:t>
            </a:r>
            <a:r>
              <a:rPr lang="en-US" altLang="ja-JP" sz="1600" dirty="0">
                <a:solidFill>
                  <a:schemeClr val="bg1"/>
                </a:solidFill>
              </a:rPr>
              <a:t>39</a:t>
            </a:r>
            <a:r>
              <a:rPr lang="ja-JP" altLang="en-US" sz="1600" dirty="0">
                <a:solidFill>
                  <a:schemeClr val="bg1"/>
                </a:solidFill>
              </a:rPr>
              <a:t>歳だった人の</a:t>
            </a:r>
            <a:r>
              <a:rPr lang="en-US" altLang="ja-JP" sz="1600" dirty="0">
                <a:solidFill>
                  <a:schemeClr val="bg1"/>
                </a:solidFill>
              </a:rPr>
              <a:t>5</a:t>
            </a:r>
            <a:r>
              <a:rPr lang="ja-JP" altLang="en-US" sz="1600" dirty="0">
                <a:solidFill>
                  <a:schemeClr val="bg1"/>
                </a:solidFill>
              </a:rPr>
              <a:t>年後の結婚率は、未婚女性の</a:t>
            </a:r>
            <a:r>
              <a:rPr lang="en-US" altLang="ja-JP" sz="1600" dirty="0">
                <a:solidFill>
                  <a:schemeClr val="bg1"/>
                </a:solidFill>
              </a:rPr>
              <a:t>10.8%</a:t>
            </a:r>
            <a:r>
              <a:rPr lang="ja-JP" altLang="en-US" sz="1600" dirty="0" err="1">
                <a:solidFill>
                  <a:schemeClr val="bg1"/>
                </a:solidFill>
              </a:rPr>
              <a:t>、</a:t>
            </a:r>
            <a:r>
              <a:rPr lang="en-US" altLang="ja-JP" sz="1600" dirty="0">
                <a:solidFill>
                  <a:schemeClr val="bg1"/>
                </a:solidFill>
              </a:rPr>
              <a:t>2</a:t>
            </a:r>
            <a:r>
              <a:rPr lang="ja-JP" altLang="en-US" sz="1600" dirty="0">
                <a:solidFill>
                  <a:schemeClr val="bg1"/>
                </a:solidFill>
              </a:rPr>
              <a:t>％しかゴールインできなかった計算だ。</a:t>
            </a:r>
            <a:endParaRPr lang="en-US" altLang="ja-JP" sz="1600" dirty="0">
              <a:solidFill>
                <a:schemeClr val="bg1"/>
              </a:solidFill>
            </a:endParaRPr>
          </a:p>
          <a:p>
            <a:endParaRPr lang="en-US" altLang="ja-JP" sz="1600" dirty="0">
              <a:solidFill>
                <a:schemeClr val="bg1"/>
              </a:solidFill>
            </a:endParaRPr>
          </a:p>
          <a:p>
            <a:r>
              <a:rPr lang="en-US" altLang="ja-JP" sz="1600" dirty="0">
                <a:solidFill>
                  <a:schemeClr val="bg1"/>
                </a:solidFill>
              </a:rPr>
              <a:t>40</a:t>
            </a:r>
            <a:r>
              <a:rPr lang="ja-JP" altLang="en-US" sz="1600" dirty="0">
                <a:solidFill>
                  <a:schemeClr val="bg1"/>
                </a:solidFill>
              </a:rPr>
              <a:t>歳を超えると、状況はますます悪化する。男性は全体の</a:t>
            </a:r>
            <a:r>
              <a:rPr lang="en-US" altLang="ja-JP" sz="1600" dirty="0">
                <a:solidFill>
                  <a:schemeClr val="bg1"/>
                </a:solidFill>
              </a:rPr>
              <a:t>0.4</a:t>
            </a:r>
            <a:r>
              <a:rPr lang="ja-JP" altLang="en-US" sz="1600" dirty="0">
                <a:solidFill>
                  <a:schemeClr val="bg1"/>
                </a:solidFill>
              </a:rPr>
              <a:t>％、女性は</a:t>
            </a:r>
            <a:r>
              <a:rPr lang="en-US" altLang="ja-JP" sz="1600" dirty="0">
                <a:solidFill>
                  <a:schemeClr val="bg1"/>
                </a:solidFill>
              </a:rPr>
              <a:t>0.5</a:t>
            </a:r>
            <a:r>
              <a:rPr lang="ja-JP" altLang="en-US" sz="1600" dirty="0">
                <a:solidFill>
                  <a:schemeClr val="bg1"/>
                </a:solidFill>
              </a:rPr>
              <a:t>％で、</a:t>
            </a:r>
            <a:r>
              <a:rPr lang="en-US" altLang="ja-JP" sz="1600" dirty="0">
                <a:solidFill>
                  <a:schemeClr val="bg1"/>
                </a:solidFill>
              </a:rPr>
              <a:t>45</a:t>
            </a:r>
            <a:r>
              <a:rPr lang="ja-JP" altLang="en-US" sz="1600" dirty="0">
                <a:solidFill>
                  <a:schemeClr val="bg1"/>
                </a:solidFill>
              </a:rPr>
              <a:t>歳以上では、男女とも全体の</a:t>
            </a:r>
            <a:r>
              <a:rPr lang="en-US" altLang="ja-JP" sz="1600" dirty="0">
                <a:solidFill>
                  <a:schemeClr val="bg1"/>
                </a:solidFill>
              </a:rPr>
              <a:t>0.1</a:t>
            </a:r>
            <a:r>
              <a:rPr lang="ja-JP" altLang="en-US" sz="1600" dirty="0">
                <a:solidFill>
                  <a:schemeClr val="bg1"/>
                </a:solidFill>
              </a:rPr>
              <a:t>％しか配偶者を見つけられなかった。晩婚化というより、</a:t>
            </a:r>
            <a:r>
              <a:rPr lang="en-US" altLang="ja-JP" sz="1600" dirty="0">
                <a:solidFill>
                  <a:schemeClr val="bg1"/>
                </a:solidFill>
              </a:rPr>
              <a:t>35</a:t>
            </a:r>
            <a:r>
              <a:rPr lang="ja-JP" altLang="en-US" sz="1600" dirty="0">
                <a:solidFill>
                  <a:schemeClr val="bg1"/>
                </a:solidFill>
              </a:rPr>
              <a:t>歳を過ぎてからの結婚は、男女ともに不可能に近いことが分かる。</a:t>
            </a:r>
          </a:p>
          <a:p>
            <a:endParaRPr kumimoji="1" lang="ja-JP" altLang="en-US" sz="1600" dirty="0">
              <a:solidFill>
                <a:schemeClr val="bg1"/>
              </a:solidFill>
            </a:endParaRPr>
          </a:p>
        </p:txBody>
      </p:sp>
      <p:sp>
        <p:nvSpPr>
          <p:cNvPr id="5" name="正方形/長方形 4">
            <a:extLst>
              <a:ext uri="{FF2B5EF4-FFF2-40B4-BE49-F238E27FC236}">
                <a16:creationId xmlns:a16="http://schemas.microsoft.com/office/drawing/2014/main" id="{1DAF7121-F1AE-4922-B83D-7C5982EC8B48}"/>
              </a:ext>
            </a:extLst>
          </p:cNvPr>
          <p:cNvSpPr/>
          <p:nvPr/>
        </p:nvSpPr>
        <p:spPr>
          <a:xfrm>
            <a:off x="554110" y="5453501"/>
            <a:ext cx="6715300" cy="1200329"/>
          </a:xfrm>
          <a:prstGeom prst="rect">
            <a:avLst/>
          </a:prstGeom>
        </p:spPr>
        <p:txBody>
          <a:bodyPr wrap="none">
            <a:spAutoFit/>
          </a:bodyPr>
          <a:lstStyle/>
          <a:p>
            <a:pPr algn="ctr"/>
            <a:r>
              <a:rPr lang="ja-JP" altLang="en-US" sz="3600" b="1" dirty="0">
                <a:latin typeface="+mn-ea"/>
              </a:rPr>
              <a:t>「</a:t>
            </a:r>
            <a:r>
              <a:rPr lang="en-US" altLang="ja-JP" sz="3600" b="1" dirty="0">
                <a:latin typeface="+mn-ea"/>
              </a:rPr>
              <a:t>35</a:t>
            </a:r>
            <a:r>
              <a:rPr lang="ja-JP" altLang="en-US" sz="3600" b="1" dirty="0">
                <a:latin typeface="+mn-ea"/>
              </a:rPr>
              <a:t>歳過ぎると結婚できるのは</a:t>
            </a:r>
            <a:endParaRPr lang="en-US" altLang="ja-JP" sz="3600" b="1" dirty="0">
              <a:latin typeface="+mn-ea"/>
            </a:endParaRPr>
          </a:p>
          <a:p>
            <a:pPr algn="ctr"/>
            <a:r>
              <a:rPr lang="ja-JP" altLang="en-US" sz="3600" b="1" dirty="0">
                <a:latin typeface="+mn-ea"/>
              </a:rPr>
              <a:t>男性で</a:t>
            </a:r>
            <a:r>
              <a:rPr lang="en-US" altLang="ja-JP" sz="3600" b="1" dirty="0">
                <a:latin typeface="+mn-ea"/>
              </a:rPr>
              <a:t>3% </a:t>
            </a:r>
            <a:r>
              <a:rPr lang="ja-JP" altLang="en-US" sz="3600" b="1" dirty="0">
                <a:latin typeface="+mn-ea"/>
              </a:rPr>
              <a:t>女性で</a:t>
            </a:r>
            <a:r>
              <a:rPr lang="en-US" altLang="ja-JP" sz="3600" b="1" dirty="0">
                <a:latin typeface="+mn-ea"/>
              </a:rPr>
              <a:t>2%</a:t>
            </a:r>
            <a:r>
              <a:rPr lang="ja-JP" altLang="en-US" sz="3600" b="1" dirty="0">
                <a:latin typeface="+mn-ea"/>
              </a:rPr>
              <a:t>」</a:t>
            </a:r>
            <a:endParaRPr lang="ja-JP" altLang="en-US" sz="3600" dirty="0"/>
          </a:p>
        </p:txBody>
      </p:sp>
    </p:spTree>
    <p:extLst>
      <p:ext uri="{BB962C8B-B14F-4D97-AF65-F5344CB8AC3E}">
        <p14:creationId xmlns:p14="http://schemas.microsoft.com/office/powerpoint/2010/main" val="1906311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859B1E-86CD-4D64-8778-C7C5E70C903C}"/>
              </a:ext>
            </a:extLst>
          </p:cNvPr>
          <p:cNvSpPr>
            <a:spLocks noGrp="1"/>
          </p:cNvSpPr>
          <p:nvPr>
            <p:ph type="title"/>
          </p:nvPr>
        </p:nvSpPr>
        <p:spPr>
          <a:xfrm>
            <a:off x="838200" y="2766218"/>
            <a:ext cx="10515600" cy="1325563"/>
          </a:xfrm>
        </p:spPr>
        <p:txBody>
          <a:bodyPr/>
          <a:lstStyle/>
          <a:p>
            <a:pPr algn="ctr"/>
            <a:r>
              <a:rPr kumimoji="1" lang="ja-JP" altLang="en-US" b="1" dirty="0">
                <a:latin typeface="+mn-ea"/>
                <a:ea typeface="+mn-ea"/>
              </a:rPr>
              <a:t>自然恋愛での結婚は昔も今も一定数</a:t>
            </a:r>
            <a:br>
              <a:rPr kumimoji="1" lang="en-US" altLang="ja-JP" b="1" dirty="0">
                <a:latin typeface="+mn-ea"/>
                <a:ea typeface="+mn-ea"/>
              </a:rPr>
            </a:br>
            <a:endParaRPr kumimoji="1" lang="ja-JP" altLang="en-US" b="1" dirty="0">
              <a:latin typeface="+mn-ea"/>
              <a:ea typeface="+mn-ea"/>
            </a:endParaRPr>
          </a:p>
        </p:txBody>
      </p:sp>
      <p:sp>
        <p:nvSpPr>
          <p:cNvPr id="4" name="正方形/長方形 3">
            <a:extLst>
              <a:ext uri="{FF2B5EF4-FFF2-40B4-BE49-F238E27FC236}">
                <a16:creationId xmlns:a16="http://schemas.microsoft.com/office/drawing/2014/main" id="{4E28079A-4A3B-41A4-AE13-F9DC232D14B1}"/>
              </a:ext>
            </a:extLst>
          </p:cNvPr>
          <p:cNvSpPr/>
          <p:nvPr/>
        </p:nvSpPr>
        <p:spPr>
          <a:xfrm>
            <a:off x="8899174" y="3626196"/>
            <a:ext cx="1893467" cy="369332"/>
          </a:xfrm>
          <a:prstGeom prst="rect">
            <a:avLst/>
          </a:prstGeom>
        </p:spPr>
        <p:txBody>
          <a:bodyPr wrap="none">
            <a:spAutoFit/>
          </a:bodyPr>
          <a:lstStyle/>
          <a:p>
            <a:r>
              <a:rPr lang="ja-JP" altLang="en-US" dirty="0"/>
              <a:t>寺社コン</a:t>
            </a:r>
            <a:r>
              <a:rPr lang="en-US" altLang="ja-JP" dirty="0"/>
              <a:t>HP</a:t>
            </a:r>
            <a:r>
              <a:rPr lang="ja-JP" altLang="en-US" dirty="0"/>
              <a:t>より</a:t>
            </a:r>
          </a:p>
        </p:txBody>
      </p:sp>
    </p:spTree>
    <p:extLst>
      <p:ext uri="{BB962C8B-B14F-4D97-AF65-F5344CB8AC3E}">
        <p14:creationId xmlns:p14="http://schemas.microsoft.com/office/powerpoint/2010/main" val="193075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4475140"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5240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4">
              <a:defRPr/>
            </a:pPr>
            <a:endParaRPr lang="en-US" dirty="0">
              <a:solidFill>
                <a:prstClr val="white"/>
              </a:solidFill>
              <a:latin typeface="游ゴシック" panose="020F0502020204030204"/>
            </a:endParaRPr>
          </a:p>
        </p:txBody>
      </p:sp>
      <p:pic>
        <p:nvPicPr>
          <p:cNvPr id="8" name="図 7">
            <a:extLst>
              <a:ext uri="{FF2B5EF4-FFF2-40B4-BE49-F238E27FC236}">
                <a16:creationId xmlns:a16="http://schemas.microsoft.com/office/drawing/2014/main" id="{5ADE8363-5684-48BF-B732-5455B73C229F}"/>
              </a:ext>
            </a:extLst>
          </p:cNvPr>
          <p:cNvPicPr>
            <a:picLocks noChangeAspect="1"/>
          </p:cNvPicPr>
          <p:nvPr/>
        </p:nvPicPr>
        <p:blipFill rotWithShape="1">
          <a:blip r:embed="rId3">
            <a:extLst>
              <a:ext uri="{28A0092B-C50C-407E-A947-70E740481C1C}">
                <a14:useLocalDpi xmlns:a14="http://schemas.microsoft.com/office/drawing/2010/main" val="0"/>
              </a:ext>
            </a:extLst>
          </a:blip>
          <a:srcRect t="34784" r="1" b="27854"/>
          <a:stretch/>
        </p:blipFill>
        <p:spPr>
          <a:xfrm>
            <a:off x="3649317" y="15"/>
            <a:ext cx="8542683"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sp>
        <p:nvSpPr>
          <p:cNvPr id="22"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716862" y="4682363"/>
            <a:ext cx="4475140"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4">
              <a:defRPr/>
            </a:pPr>
            <a:endParaRPr lang="en-US">
              <a:solidFill>
                <a:prstClr val="white"/>
              </a:solidFill>
              <a:latin typeface="游ゴシック" panose="020F0502020204030204"/>
            </a:endParaRPr>
          </a:p>
        </p:txBody>
      </p:sp>
      <p:pic>
        <p:nvPicPr>
          <p:cNvPr id="12" name="図 11" descr="空, 屋外, 浜, 水 が含まれている画像&#10;&#10;非常に高い精度で生成された説明">
            <a:extLst>
              <a:ext uri="{FF2B5EF4-FFF2-40B4-BE49-F238E27FC236}">
                <a16:creationId xmlns:a16="http://schemas.microsoft.com/office/drawing/2014/main" id="{C131A50B-AE54-47DB-A1FF-30BCA4C42AA8}"/>
              </a:ext>
            </a:extLst>
          </p:cNvPr>
          <p:cNvPicPr>
            <a:picLocks noChangeAspect="1"/>
          </p:cNvPicPr>
          <p:nvPr/>
        </p:nvPicPr>
        <p:blipFill rotWithShape="1">
          <a:blip r:embed="rId4">
            <a:extLst>
              <a:ext uri="{28A0092B-C50C-407E-A947-70E740481C1C}">
                <a14:useLocalDpi xmlns:a14="http://schemas.microsoft.com/office/drawing/2010/main" val="0"/>
              </a:ext>
            </a:extLst>
          </a:blip>
          <a:srcRect t="52691" r="-2" b="9254"/>
          <a:stretch/>
        </p:blipFill>
        <p:spPr>
          <a:xfrm>
            <a:off x="25" y="4682840"/>
            <a:ext cx="8563356"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p:spPr>
      </p:pic>
      <p:sp>
        <p:nvSpPr>
          <p:cNvPr id="13" name="タイトル 1">
            <a:extLst>
              <a:ext uri="{FF2B5EF4-FFF2-40B4-BE49-F238E27FC236}">
                <a16:creationId xmlns:a16="http://schemas.microsoft.com/office/drawing/2014/main" id="{8A41FA6C-CF05-4DA2-B0AE-CFD488748283}"/>
              </a:ext>
            </a:extLst>
          </p:cNvPr>
          <p:cNvSpPr>
            <a:spLocks noGrp="1"/>
          </p:cNvSpPr>
          <p:nvPr>
            <p:ph type="ctrTitle"/>
          </p:nvPr>
        </p:nvSpPr>
        <p:spPr>
          <a:xfrm>
            <a:off x="1524000" y="2245814"/>
            <a:ext cx="9144000" cy="1355751"/>
          </a:xfrm>
        </p:spPr>
        <p:txBody>
          <a:bodyPr>
            <a:normAutofit fontScale="90000"/>
          </a:bodyPr>
          <a:lstStyle/>
          <a:p>
            <a:pPr algn="l"/>
            <a:br>
              <a:rPr lang="en-US" altLang="ja-JP" sz="4600" b="1" dirty="0">
                <a:latin typeface="+mn-ea"/>
                <a:ea typeface="+mn-ea"/>
              </a:rPr>
            </a:br>
            <a:r>
              <a:rPr lang="ja-JP" altLang="en-US" sz="4600" b="1" dirty="0">
                <a:latin typeface="+mn-ea"/>
                <a:ea typeface="+mn-ea"/>
              </a:rPr>
              <a:t>マリアージュ旭</a:t>
            </a:r>
            <a:endParaRPr lang="ja-JP" altLang="en-US" sz="4600" dirty="0">
              <a:latin typeface="+mn-ea"/>
              <a:ea typeface="+mn-ea"/>
            </a:endParaRPr>
          </a:p>
        </p:txBody>
      </p:sp>
      <p:sp>
        <p:nvSpPr>
          <p:cNvPr id="14" name="字幕 2">
            <a:extLst>
              <a:ext uri="{FF2B5EF4-FFF2-40B4-BE49-F238E27FC236}">
                <a16:creationId xmlns:a16="http://schemas.microsoft.com/office/drawing/2014/main" id="{F5782C61-BD69-4F67-BF50-79DF707C3148}"/>
              </a:ext>
            </a:extLst>
          </p:cNvPr>
          <p:cNvSpPr>
            <a:spLocks noGrp="1"/>
          </p:cNvSpPr>
          <p:nvPr>
            <p:ph type="subTitle" idx="1"/>
          </p:nvPr>
        </p:nvSpPr>
        <p:spPr>
          <a:xfrm>
            <a:off x="1524000" y="3608516"/>
            <a:ext cx="9144000" cy="911117"/>
          </a:xfrm>
        </p:spPr>
        <p:txBody>
          <a:bodyPr>
            <a:normAutofit/>
          </a:bodyPr>
          <a:lstStyle/>
          <a:p>
            <a:pPr algn="l"/>
            <a:r>
              <a:rPr lang="ja-JP" altLang="en-US" sz="2000" b="1" dirty="0">
                <a:latin typeface="+mn-ea"/>
              </a:rPr>
              <a:t>“人生最高の出会い”に向かって一緒に頑張りましょう！ </a:t>
            </a:r>
          </a:p>
          <a:p>
            <a:pPr algn="l"/>
            <a:r>
              <a:rPr lang="ja-JP" altLang="en-US" sz="2000" b="1" dirty="0">
                <a:latin typeface="+mn-ea"/>
              </a:rPr>
              <a:t>今日がその第一歩です。</a:t>
            </a:r>
          </a:p>
        </p:txBody>
      </p:sp>
    </p:spTree>
    <p:extLst>
      <p:ext uri="{BB962C8B-B14F-4D97-AF65-F5344CB8AC3E}">
        <p14:creationId xmlns:p14="http://schemas.microsoft.com/office/powerpoint/2010/main" val="718803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856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図 4">
            <a:extLst>
              <a:ext uri="{FF2B5EF4-FFF2-40B4-BE49-F238E27FC236}">
                <a16:creationId xmlns:a16="http://schemas.microsoft.com/office/drawing/2014/main" id="{F5847103-6DB3-4A35-83D5-DBA8ACBDCABF}"/>
              </a:ext>
            </a:extLst>
          </p:cNvPr>
          <p:cNvPicPr>
            <a:picLocks noChangeAspect="1"/>
          </p:cNvPicPr>
          <p:nvPr/>
        </p:nvPicPr>
        <p:blipFill>
          <a:blip r:embed="rId2"/>
          <a:stretch>
            <a:fillRect/>
          </a:stretch>
        </p:blipFill>
        <p:spPr>
          <a:xfrm>
            <a:off x="725241" y="554271"/>
            <a:ext cx="6528197" cy="5124634"/>
          </a:xfrm>
          <a:prstGeom prst="rect">
            <a:avLst/>
          </a:prstGeom>
        </p:spPr>
      </p:pic>
      <p:sp>
        <p:nvSpPr>
          <p:cNvPr id="3" name="コンテンツ プレースホルダー 2">
            <a:extLst>
              <a:ext uri="{FF2B5EF4-FFF2-40B4-BE49-F238E27FC236}">
                <a16:creationId xmlns:a16="http://schemas.microsoft.com/office/drawing/2014/main" id="{4EA6B76A-C5E6-44DB-8EE5-BA7DBED6353B}"/>
              </a:ext>
            </a:extLst>
          </p:cNvPr>
          <p:cNvSpPr>
            <a:spLocks noGrp="1"/>
          </p:cNvSpPr>
          <p:nvPr>
            <p:ph idx="1"/>
          </p:nvPr>
        </p:nvSpPr>
        <p:spPr>
          <a:xfrm>
            <a:off x="8173721" y="1230348"/>
            <a:ext cx="3363974" cy="3415622"/>
          </a:xfrm>
        </p:spPr>
        <p:txBody>
          <a:bodyPr>
            <a:normAutofit lnSpcReduction="10000"/>
          </a:bodyPr>
          <a:lstStyle/>
          <a:p>
            <a:r>
              <a:rPr kumimoji="1" lang="ja-JP" altLang="en-US" sz="2000" dirty="0">
                <a:solidFill>
                  <a:schemeClr val="bg1"/>
                </a:solidFill>
              </a:rPr>
              <a:t>現代は自由恋愛が多いというイメージがありますが実は一定数</a:t>
            </a:r>
            <a:endParaRPr kumimoji="1" lang="en-US" altLang="ja-JP" sz="2000" dirty="0">
              <a:solidFill>
                <a:schemeClr val="bg1"/>
              </a:solidFill>
            </a:endParaRPr>
          </a:p>
          <a:p>
            <a:endParaRPr lang="en-US" altLang="ja-JP" sz="2000" dirty="0">
              <a:solidFill>
                <a:schemeClr val="bg1"/>
              </a:solidFill>
            </a:endParaRPr>
          </a:p>
          <a:p>
            <a:r>
              <a:rPr kumimoji="1" lang="ja-JP" altLang="en-US" sz="2000" dirty="0">
                <a:solidFill>
                  <a:schemeClr val="bg1"/>
                </a:solidFill>
              </a:rPr>
              <a:t>お見合い結婚が減り、結婚する人が減ったとも捉えられ</a:t>
            </a:r>
            <a:r>
              <a:rPr lang="ja-JP" altLang="en-US" sz="2000" dirty="0">
                <a:solidFill>
                  <a:schemeClr val="bg1"/>
                </a:solidFill>
              </a:rPr>
              <a:t>る</a:t>
            </a:r>
            <a:endParaRPr lang="en-US" altLang="ja-JP" sz="2000" dirty="0">
              <a:solidFill>
                <a:schemeClr val="bg1"/>
              </a:solidFill>
            </a:endParaRPr>
          </a:p>
          <a:p>
            <a:endParaRPr kumimoji="1" lang="en-US" altLang="ja-JP" sz="2000" dirty="0">
              <a:solidFill>
                <a:schemeClr val="bg1"/>
              </a:solidFill>
            </a:endParaRPr>
          </a:p>
          <a:p>
            <a:r>
              <a:rPr lang="ja-JP" altLang="en-US" sz="2000" dirty="0">
                <a:solidFill>
                  <a:schemeClr val="bg1"/>
                </a:solidFill>
              </a:rPr>
              <a:t>出逢いの数は多いのに結婚する</a:t>
            </a:r>
            <a:r>
              <a:rPr lang="ja-JP" altLang="en-US" sz="2000" dirty="0" err="1">
                <a:solidFill>
                  <a:schemeClr val="bg1"/>
                </a:solidFill>
              </a:rPr>
              <a:t>ひてゃ</a:t>
            </a:r>
            <a:r>
              <a:rPr lang="ja-JP" altLang="en-US" sz="2000" dirty="0">
                <a:solidFill>
                  <a:schemeClr val="bg1"/>
                </a:solidFill>
              </a:rPr>
              <a:t>減っている現代</a:t>
            </a:r>
            <a:endParaRPr kumimoji="1" lang="en-US" altLang="ja-JP" sz="2000" dirty="0">
              <a:solidFill>
                <a:schemeClr val="bg1"/>
              </a:solidFill>
            </a:endParaRPr>
          </a:p>
          <a:p>
            <a:endParaRPr lang="en-US" altLang="ja-JP" sz="2000" dirty="0">
              <a:solidFill>
                <a:schemeClr val="bg1"/>
              </a:solidFill>
            </a:endParaRPr>
          </a:p>
          <a:p>
            <a:endParaRPr kumimoji="1" lang="ja-JP" altLang="en-US" sz="2000" dirty="0">
              <a:solidFill>
                <a:schemeClr val="bg1"/>
              </a:solidFill>
            </a:endParaRPr>
          </a:p>
        </p:txBody>
      </p:sp>
      <p:sp>
        <p:nvSpPr>
          <p:cNvPr id="7" name="正方形/長方形 6">
            <a:extLst>
              <a:ext uri="{FF2B5EF4-FFF2-40B4-BE49-F238E27FC236}">
                <a16:creationId xmlns:a16="http://schemas.microsoft.com/office/drawing/2014/main" id="{CBF6DA41-8475-486A-B044-DD4A94C1F02A}"/>
              </a:ext>
            </a:extLst>
          </p:cNvPr>
          <p:cNvSpPr/>
          <p:nvPr/>
        </p:nvSpPr>
        <p:spPr>
          <a:xfrm>
            <a:off x="5359971" y="5678905"/>
            <a:ext cx="1893467" cy="369332"/>
          </a:xfrm>
          <a:prstGeom prst="rect">
            <a:avLst/>
          </a:prstGeom>
        </p:spPr>
        <p:txBody>
          <a:bodyPr wrap="none">
            <a:spAutoFit/>
          </a:bodyPr>
          <a:lstStyle/>
          <a:p>
            <a:r>
              <a:rPr lang="ja-JP" altLang="en-US" dirty="0"/>
              <a:t>寺社コン</a:t>
            </a:r>
            <a:r>
              <a:rPr lang="en-US" altLang="ja-JP" dirty="0"/>
              <a:t>HP</a:t>
            </a:r>
            <a:r>
              <a:rPr lang="ja-JP" altLang="en-US" dirty="0"/>
              <a:t>より</a:t>
            </a:r>
          </a:p>
        </p:txBody>
      </p:sp>
    </p:spTree>
    <p:extLst>
      <p:ext uri="{BB962C8B-B14F-4D97-AF65-F5344CB8AC3E}">
        <p14:creationId xmlns:p14="http://schemas.microsoft.com/office/powerpoint/2010/main" val="1378583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AAE2B-A98A-4418-8B1B-49D108D86849}"/>
              </a:ext>
            </a:extLst>
          </p:cNvPr>
          <p:cNvSpPr>
            <a:spLocks noGrp="1"/>
          </p:cNvSpPr>
          <p:nvPr>
            <p:ph type="title"/>
          </p:nvPr>
        </p:nvSpPr>
        <p:spPr>
          <a:xfrm>
            <a:off x="838200" y="281052"/>
            <a:ext cx="10515600" cy="1325563"/>
          </a:xfrm>
        </p:spPr>
        <p:txBody>
          <a:bodyPr/>
          <a:lstStyle/>
          <a:p>
            <a:pPr algn="ctr"/>
            <a:r>
              <a:rPr kumimoji="1" lang="ja-JP" altLang="en-US" dirty="0">
                <a:latin typeface="+mn-ea"/>
                <a:ea typeface="+mn-ea"/>
              </a:rPr>
              <a:t>実際の活動の進め方・頻度　</a:t>
            </a:r>
            <a:r>
              <a:rPr lang="en-US" altLang="ja-JP" dirty="0">
                <a:latin typeface="+mn-ea"/>
                <a:ea typeface="+mn-ea"/>
              </a:rPr>
              <a:t>20</a:t>
            </a:r>
            <a:r>
              <a:rPr kumimoji="1" lang="ja-JP" altLang="en-US" dirty="0">
                <a:latin typeface="+mn-ea"/>
                <a:ea typeface="+mn-ea"/>
              </a:rPr>
              <a:t>代</a:t>
            </a:r>
          </a:p>
        </p:txBody>
      </p:sp>
      <p:sp>
        <p:nvSpPr>
          <p:cNvPr id="3" name="コンテンツ プレースホルダー 2">
            <a:extLst>
              <a:ext uri="{FF2B5EF4-FFF2-40B4-BE49-F238E27FC236}">
                <a16:creationId xmlns:a16="http://schemas.microsoft.com/office/drawing/2014/main" id="{E6064396-9477-41CA-9780-51E6E97D2C42}"/>
              </a:ext>
            </a:extLst>
          </p:cNvPr>
          <p:cNvSpPr>
            <a:spLocks noGrp="1"/>
          </p:cNvSpPr>
          <p:nvPr>
            <p:ph idx="1"/>
          </p:nvPr>
        </p:nvSpPr>
        <p:spPr>
          <a:xfrm>
            <a:off x="838200" y="1606615"/>
            <a:ext cx="10515600" cy="4886260"/>
          </a:xfrm>
        </p:spPr>
        <p:txBody>
          <a:bodyPr>
            <a:normAutofit/>
          </a:bodyPr>
          <a:lstStyle/>
          <a:p>
            <a:pPr marL="0" indent="0" algn="ctr" fontAlgn="base">
              <a:buNone/>
            </a:pPr>
            <a:r>
              <a:rPr lang="ja-JP" altLang="en-US" dirty="0"/>
              <a:t>成婚するまでに出会った人数は平均</a:t>
            </a:r>
            <a:r>
              <a:rPr lang="en-US" altLang="ja-JP" b="1" dirty="0"/>
              <a:t>13.2</a:t>
            </a:r>
            <a:r>
              <a:rPr lang="ja-JP" altLang="en-US" dirty="0"/>
              <a:t>人です。</a:t>
            </a:r>
          </a:p>
          <a:p>
            <a:pPr marL="0" indent="0" algn="ctr" fontAlgn="base">
              <a:buNone/>
            </a:pPr>
            <a:r>
              <a:rPr lang="ja-JP" altLang="en-US" dirty="0"/>
              <a:t>成婚するまでに交際した人数は平均</a:t>
            </a:r>
            <a:r>
              <a:rPr lang="en-US" altLang="ja-JP" b="1" dirty="0"/>
              <a:t>7.6</a:t>
            </a:r>
            <a:r>
              <a:rPr lang="ja-JP" altLang="en-US" dirty="0"/>
              <a:t>人です。</a:t>
            </a:r>
          </a:p>
          <a:p>
            <a:pPr marL="0" indent="0" algn="ctr" fontAlgn="base">
              <a:buNone/>
            </a:pPr>
            <a:r>
              <a:rPr lang="ja-JP" altLang="en-US" dirty="0"/>
              <a:t>成婚するまでの期間は平均</a:t>
            </a:r>
            <a:r>
              <a:rPr lang="en-US" altLang="ja-JP" b="1" dirty="0"/>
              <a:t>8.0</a:t>
            </a:r>
            <a:r>
              <a:rPr lang="ja-JP" altLang="en-US" dirty="0"/>
              <a:t>ヵ月です。</a:t>
            </a:r>
            <a:endParaRPr lang="en-US" altLang="ja-JP" dirty="0"/>
          </a:p>
          <a:p>
            <a:pPr marL="0" indent="0" algn="ctr" fontAlgn="base">
              <a:buNone/>
            </a:pPr>
            <a:endParaRPr lang="ja-JP" altLang="en-US" dirty="0"/>
          </a:p>
          <a:p>
            <a:pPr marL="0" indent="0" algn="ctr">
              <a:buNone/>
            </a:pPr>
            <a:endParaRPr kumimoji="1" lang="en-US" altLang="ja-JP" dirty="0">
              <a:latin typeface="+mn-ea"/>
            </a:endParaRPr>
          </a:p>
          <a:p>
            <a:pPr marL="0" indent="0" algn="ctr">
              <a:buNone/>
            </a:pPr>
            <a:endParaRPr lang="en-US" altLang="ja-JP" dirty="0">
              <a:latin typeface="+mn-ea"/>
            </a:endParaRPr>
          </a:p>
          <a:p>
            <a:pPr marL="0" indent="0" algn="ctr">
              <a:buNone/>
            </a:pPr>
            <a:r>
              <a:rPr kumimoji="1" lang="en-US" altLang="ja-JP" dirty="0">
                <a:latin typeface="+mn-ea"/>
              </a:rPr>
              <a:t>1</a:t>
            </a:r>
            <a:r>
              <a:rPr kumimoji="1" lang="ja-JP" altLang="en-US" dirty="0">
                <a:latin typeface="+mn-ea"/>
              </a:rPr>
              <a:t>年で成婚モデル</a:t>
            </a:r>
            <a:endParaRPr kumimoji="1" lang="en-US" altLang="ja-JP" dirty="0">
              <a:latin typeface="+mn-ea"/>
            </a:endParaRPr>
          </a:p>
          <a:p>
            <a:pPr marL="0" indent="0" algn="ctr">
              <a:buNone/>
            </a:pPr>
            <a:r>
              <a:rPr kumimoji="1" lang="ja-JP" altLang="en-US" dirty="0">
                <a:latin typeface="+mn-ea"/>
              </a:rPr>
              <a:t>お見合い月に</a:t>
            </a:r>
            <a:r>
              <a:rPr kumimoji="1" lang="en-US" altLang="ja-JP" b="1" dirty="0">
                <a:latin typeface="+mn-ea"/>
              </a:rPr>
              <a:t>1</a:t>
            </a:r>
            <a:r>
              <a:rPr kumimoji="1" lang="ja-JP" altLang="en-US" b="1" dirty="0">
                <a:latin typeface="+mn-ea"/>
              </a:rPr>
              <a:t>～２</a:t>
            </a:r>
            <a:r>
              <a:rPr kumimoji="1" lang="ja-JP" altLang="en-US" dirty="0">
                <a:latin typeface="+mn-ea"/>
              </a:rPr>
              <a:t>人以上・</a:t>
            </a:r>
            <a:r>
              <a:rPr lang="en-US" altLang="ja-JP" b="1" dirty="0">
                <a:latin typeface="+mn-ea"/>
              </a:rPr>
              <a:t>2</a:t>
            </a:r>
            <a:r>
              <a:rPr lang="ja-JP" altLang="en-US" b="1" dirty="0">
                <a:latin typeface="+mn-ea"/>
              </a:rPr>
              <a:t>人に</a:t>
            </a:r>
            <a:r>
              <a:rPr lang="en-US" altLang="ja-JP" b="1" dirty="0">
                <a:latin typeface="+mn-ea"/>
              </a:rPr>
              <a:t>1</a:t>
            </a:r>
            <a:r>
              <a:rPr lang="ja-JP" altLang="en-US" b="1" dirty="0">
                <a:latin typeface="+mn-ea"/>
              </a:rPr>
              <a:t>人</a:t>
            </a:r>
            <a:r>
              <a:rPr kumimoji="1" lang="ja-JP" altLang="en-US" dirty="0">
                <a:latin typeface="+mn-ea"/>
              </a:rPr>
              <a:t>と交際</a:t>
            </a:r>
            <a:endParaRPr kumimoji="1" lang="en-US" altLang="ja-JP" dirty="0">
              <a:latin typeface="+mn-ea"/>
            </a:endParaRPr>
          </a:p>
        </p:txBody>
      </p:sp>
      <p:sp>
        <p:nvSpPr>
          <p:cNvPr id="4" name="矢印: 下 3">
            <a:extLst>
              <a:ext uri="{FF2B5EF4-FFF2-40B4-BE49-F238E27FC236}">
                <a16:creationId xmlns:a16="http://schemas.microsoft.com/office/drawing/2014/main" id="{82124E26-B1BE-4A20-9A9F-9C4E8F48FB50}"/>
              </a:ext>
            </a:extLst>
          </p:cNvPr>
          <p:cNvSpPr/>
          <p:nvPr/>
        </p:nvSpPr>
        <p:spPr>
          <a:xfrm>
            <a:off x="5716685" y="3409742"/>
            <a:ext cx="951136" cy="9480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86D99A28-7C49-4F70-816F-423A43666C5E}"/>
              </a:ext>
            </a:extLst>
          </p:cNvPr>
          <p:cNvSpPr/>
          <p:nvPr/>
        </p:nvSpPr>
        <p:spPr>
          <a:xfrm>
            <a:off x="-304800" y="6169709"/>
            <a:ext cx="13191603" cy="646331"/>
          </a:xfrm>
          <a:prstGeom prst="rect">
            <a:avLst/>
          </a:prstGeom>
          <a:solidFill>
            <a:schemeClr val="accent4">
              <a:lumMod val="20000"/>
              <a:lumOff val="80000"/>
            </a:schemeClr>
          </a:solidFill>
        </p:spPr>
        <p:txBody>
          <a:bodyPr wrap="square" lIns="91440" tIns="45720" rIns="91440" bIns="45720">
            <a:spAutoFit/>
          </a:bodyPr>
          <a:lstStyle/>
          <a:p>
            <a:pPr algn="ctr"/>
            <a:r>
              <a:rPr lang="ja-JP" altLang="en-US" sz="3600" b="0" cap="none" spc="0" dirty="0">
                <a:ln w="0"/>
                <a:effectLst>
                  <a:outerShdw blurRad="38100" dist="25400" dir="5400000" algn="ctr" rotWithShape="0">
                    <a:srgbClr val="6E747A">
                      <a:alpha val="43000"/>
                    </a:srgbClr>
                  </a:outerShdw>
                </a:effectLst>
                <a:latin typeface="+mn-ea"/>
              </a:rPr>
              <a:t>日常生活でこの数は難しい</a:t>
            </a:r>
          </a:p>
        </p:txBody>
      </p:sp>
    </p:spTree>
    <p:extLst>
      <p:ext uri="{BB962C8B-B14F-4D97-AF65-F5344CB8AC3E}">
        <p14:creationId xmlns:p14="http://schemas.microsoft.com/office/powerpoint/2010/main" val="1253767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AAE2B-A98A-4418-8B1B-49D108D86849}"/>
              </a:ext>
            </a:extLst>
          </p:cNvPr>
          <p:cNvSpPr>
            <a:spLocks noGrp="1"/>
          </p:cNvSpPr>
          <p:nvPr>
            <p:ph type="title"/>
          </p:nvPr>
        </p:nvSpPr>
        <p:spPr>
          <a:xfrm>
            <a:off x="838200" y="281052"/>
            <a:ext cx="10515600" cy="1325563"/>
          </a:xfrm>
        </p:spPr>
        <p:txBody>
          <a:bodyPr/>
          <a:lstStyle/>
          <a:p>
            <a:pPr algn="ctr"/>
            <a:r>
              <a:rPr kumimoji="1" lang="ja-JP" altLang="en-US" dirty="0">
                <a:latin typeface="+mn-ea"/>
                <a:ea typeface="+mn-ea"/>
              </a:rPr>
              <a:t>実際の活動の進め方・頻度　</a:t>
            </a:r>
            <a:r>
              <a:rPr kumimoji="1" lang="en-US" altLang="ja-JP" dirty="0">
                <a:latin typeface="+mn-ea"/>
                <a:ea typeface="+mn-ea"/>
              </a:rPr>
              <a:t>30</a:t>
            </a:r>
            <a:r>
              <a:rPr kumimoji="1" lang="ja-JP" altLang="en-US" dirty="0">
                <a:latin typeface="+mn-ea"/>
                <a:ea typeface="+mn-ea"/>
              </a:rPr>
              <a:t>代</a:t>
            </a:r>
          </a:p>
        </p:txBody>
      </p:sp>
      <p:sp>
        <p:nvSpPr>
          <p:cNvPr id="3" name="コンテンツ プレースホルダー 2">
            <a:extLst>
              <a:ext uri="{FF2B5EF4-FFF2-40B4-BE49-F238E27FC236}">
                <a16:creationId xmlns:a16="http://schemas.microsoft.com/office/drawing/2014/main" id="{E6064396-9477-41CA-9780-51E6E97D2C42}"/>
              </a:ext>
            </a:extLst>
          </p:cNvPr>
          <p:cNvSpPr>
            <a:spLocks noGrp="1"/>
          </p:cNvSpPr>
          <p:nvPr>
            <p:ph idx="1"/>
          </p:nvPr>
        </p:nvSpPr>
        <p:spPr>
          <a:xfrm>
            <a:off x="838200" y="1606615"/>
            <a:ext cx="10515600" cy="4886260"/>
          </a:xfrm>
        </p:spPr>
        <p:txBody>
          <a:bodyPr>
            <a:normAutofit/>
          </a:bodyPr>
          <a:lstStyle/>
          <a:p>
            <a:pPr marL="0" indent="0" algn="ctr" fontAlgn="base">
              <a:buNone/>
            </a:pPr>
            <a:r>
              <a:rPr lang="ja-JP" altLang="en-US" dirty="0"/>
              <a:t>成婚するまでに出会った人数は平均</a:t>
            </a:r>
            <a:r>
              <a:rPr lang="en-US" altLang="ja-JP" b="1" dirty="0"/>
              <a:t>22.2</a:t>
            </a:r>
            <a:r>
              <a:rPr lang="ja-JP" altLang="en-US" dirty="0"/>
              <a:t>人です。</a:t>
            </a:r>
          </a:p>
          <a:p>
            <a:pPr marL="0" indent="0" algn="ctr" fontAlgn="base">
              <a:buNone/>
            </a:pPr>
            <a:r>
              <a:rPr lang="ja-JP" altLang="en-US" dirty="0"/>
              <a:t>成婚するまでに交際した人数は平均</a:t>
            </a:r>
            <a:r>
              <a:rPr lang="en-US" altLang="ja-JP" b="1" dirty="0"/>
              <a:t>7.4</a:t>
            </a:r>
            <a:r>
              <a:rPr lang="ja-JP" altLang="en-US" dirty="0"/>
              <a:t>人です。</a:t>
            </a:r>
          </a:p>
          <a:p>
            <a:pPr marL="0" indent="0" algn="ctr" fontAlgn="base">
              <a:buNone/>
            </a:pPr>
            <a:r>
              <a:rPr lang="ja-JP" altLang="en-US" dirty="0"/>
              <a:t>成婚するまでの期間は平均</a:t>
            </a:r>
            <a:r>
              <a:rPr lang="en-US" altLang="ja-JP" b="1" dirty="0"/>
              <a:t>11.8</a:t>
            </a:r>
            <a:r>
              <a:rPr lang="ja-JP" altLang="en-US" dirty="0"/>
              <a:t>ヵ月です。</a:t>
            </a:r>
            <a:endParaRPr lang="en-US" altLang="ja-JP" dirty="0"/>
          </a:p>
          <a:p>
            <a:pPr marL="0" indent="0" algn="ctr" fontAlgn="base">
              <a:buNone/>
            </a:pPr>
            <a:endParaRPr lang="ja-JP" altLang="en-US" dirty="0"/>
          </a:p>
          <a:p>
            <a:pPr marL="0" indent="0" algn="ctr" fontAlgn="base">
              <a:buNone/>
            </a:pPr>
            <a:endParaRPr lang="en-US" altLang="ja-JP" dirty="0">
              <a:latin typeface="+mn-ea"/>
            </a:endParaRPr>
          </a:p>
          <a:p>
            <a:pPr marL="0" indent="0" algn="ctr" fontAlgn="base">
              <a:buNone/>
            </a:pPr>
            <a:endParaRPr lang="ja-JP" altLang="en-US" dirty="0">
              <a:latin typeface="+mn-ea"/>
            </a:endParaRPr>
          </a:p>
          <a:p>
            <a:pPr marL="0" indent="0" algn="ctr">
              <a:buNone/>
            </a:pPr>
            <a:r>
              <a:rPr kumimoji="1" lang="en-US" altLang="ja-JP" dirty="0">
                <a:latin typeface="+mn-ea"/>
              </a:rPr>
              <a:t>1</a:t>
            </a:r>
            <a:r>
              <a:rPr kumimoji="1" lang="ja-JP" altLang="en-US" dirty="0">
                <a:latin typeface="+mn-ea"/>
              </a:rPr>
              <a:t>年で成婚モデル</a:t>
            </a:r>
            <a:endParaRPr kumimoji="1" lang="en-US" altLang="ja-JP" dirty="0">
              <a:latin typeface="+mn-ea"/>
            </a:endParaRPr>
          </a:p>
          <a:p>
            <a:pPr marL="0" indent="0" algn="ctr">
              <a:buNone/>
            </a:pPr>
            <a:r>
              <a:rPr kumimoji="1" lang="ja-JP" altLang="en-US" dirty="0">
                <a:latin typeface="+mn-ea"/>
              </a:rPr>
              <a:t>お見合い月に</a:t>
            </a:r>
            <a:r>
              <a:rPr kumimoji="1" lang="en-US" altLang="ja-JP" b="1" dirty="0">
                <a:latin typeface="+mn-ea"/>
              </a:rPr>
              <a:t>1</a:t>
            </a:r>
            <a:r>
              <a:rPr kumimoji="1" lang="ja-JP" altLang="en-US" b="1" dirty="0">
                <a:latin typeface="+mn-ea"/>
              </a:rPr>
              <a:t>～２</a:t>
            </a:r>
            <a:r>
              <a:rPr kumimoji="1" lang="ja-JP" altLang="en-US" dirty="0">
                <a:latin typeface="+mn-ea"/>
              </a:rPr>
              <a:t>人以上・</a:t>
            </a:r>
            <a:r>
              <a:rPr kumimoji="1" lang="en-US" altLang="ja-JP" b="1" dirty="0">
                <a:latin typeface="+mn-ea"/>
              </a:rPr>
              <a:t>3</a:t>
            </a:r>
            <a:r>
              <a:rPr lang="ja-JP" altLang="en-US" b="1" dirty="0">
                <a:latin typeface="+mn-ea"/>
              </a:rPr>
              <a:t>人に</a:t>
            </a:r>
            <a:r>
              <a:rPr lang="en-US" altLang="ja-JP" b="1" dirty="0">
                <a:latin typeface="+mn-ea"/>
              </a:rPr>
              <a:t>1</a:t>
            </a:r>
            <a:r>
              <a:rPr lang="ja-JP" altLang="en-US" b="1" dirty="0">
                <a:latin typeface="+mn-ea"/>
              </a:rPr>
              <a:t>人</a:t>
            </a:r>
            <a:r>
              <a:rPr kumimoji="1" lang="ja-JP" altLang="en-US" dirty="0">
                <a:latin typeface="+mn-ea"/>
              </a:rPr>
              <a:t>と交際</a:t>
            </a:r>
            <a:endParaRPr kumimoji="1" lang="en-US" altLang="ja-JP" dirty="0">
              <a:latin typeface="+mn-ea"/>
            </a:endParaRPr>
          </a:p>
        </p:txBody>
      </p:sp>
      <p:sp>
        <p:nvSpPr>
          <p:cNvPr id="4" name="矢印: 下 3">
            <a:extLst>
              <a:ext uri="{FF2B5EF4-FFF2-40B4-BE49-F238E27FC236}">
                <a16:creationId xmlns:a16="http://schemas.microsoft.com/office/drawing/2014/main" id="{82124E26-B1BE-4A20-9A9F-9C4E8F48FB50}"/>
              </a:ext>
            </a:extLst>
          </p:cNvPr>
          <p:cNvSpPr/>
          <p:nvPr/>
        </p:nvSpPr>
        <p:spPr>
          <a:xfrm>
            <a:off x="5620432" y="3575734"/>
            <a:ext cx="951136" cy="9480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86D99A28-7C49-4F70-816F-423A43666C5E}"/>
              </a:ext>
            </a:extLst>
          </p:cNvPr>
          <p:cNvSpPr/>
          <p:nvPr/>
        </p:nvSpPr>
        <p:spPr>
          <a:xfrm>
            <a:off x="-304800" y="5790372"/>
            <a:ext cx="13191603" cy="646331"/>
          </a:xfrm>
          <a:prstGeom prst="rect">
            <a:avLst/>
          </a:prstGeom>
          <a:solidFill>
            <a:schemeClr val="accent4">
              <a:lumMod val="20000"/>
              <a:lumOff val="80000"/>
            </a:schemeClr>
          </a:solidFill>
        </p:spPr>
        <p:txBody>
          <a:bodyPr wrap="square" lIns="91440" tIns="45720" rIns="91440" bIns="45720">
            <a:spAutoFit/>
          </a:bodyPr>
          <a:lstStyle/>
          <a:p>
            <a:pPr algn="ctr"/>
            <a:r>
              <a:rPr lang="ja-JP" altLang="en-US" sz="3600" b="0" cap="none" spc="0" dirty="0">
                <a:ln w="0"/>
                <a:effectLst>
                  <a:outerShdw blurRad="38100" dist="25400" dir="5400000" algn="ctr" rotWithShape="0">
                    <a:srgbClr val="6E747A">
                      <a:alpha val="43000"/>
                    </a:srgbClr>
                  </a:outerShdw>
                </a:effectLst>
                <a:latin typeface="+mn-ea"/>
              </a:rPr>
              <a:t>日常生活でこの数は難しい</a:t>
            </a:r>
          </a:p>
        </p:txBody>
      </p:sp>
    </p:spTree>
    <p:extLst>
      <p:ext uri="{BB962C8B-B14F-4D97-AF65-F5344CB8AC3E}">
        <p14:creationId xmlns:p14="http://schemas.microsoft.com/office/powerpoint/2010/main" val="1999756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AAE2B-A98A-4418-8B1B-49D108D86849}"/>
              </a:ext>
            </a:extLst>
          </p:cNvPr>
          <p:cNvSpPr>
            <a:spLocks noGrp="1"/>
          </p:cNvSpPr>
          <p:nvPr>
            <p:ph type="title"/>
          </p:nvPr>
        </p:nvSpPr>
        <p:spPr>
          <a:xfrm>
            <a:off x="838200" y="281052"/>
            <a:ext cx="10515600" cy="1325563"/>
          </a:xfrm>
        </p:spPr>
        <p:txBody>
          <a:bodyPr/>
          <a:lstStyle/>
          <a:p>
            <a:pPr algn="ctr"/>
            <a:r>
              <a:rPr kumimoji="1" lang="ja-JP" altLang="en-US" dirty="0">
                <a:latin typeface="+mn-ea"/>
                <a:ea typeface="+mn-ea"/>
              </a:rPr>
              <a:t>実際の活動の進め方・頻度　</a:t>
            </a:r>
            <a:r>
              <a:rPr kumimoji="1" lang="en-US" altLang="ja-JP" dirty="0">
                <a:latin typeface="+mn-ea"/>
                <a:ea typeface="+mn-ea"/>
              </a:rPr>
              <a:t>40</a:t>
            </a:r>
            <a:r>
              <a:rPr kumimoji="1" lang="ja-JP" altLang="en-US" dirty="0">
                <a:latin typeface="+mn-ea"/>
                <a:ea typeface="+mn-ea"/>
              </a:rPr>
              <a:t>代</a:t>
            </a:r>
          </a:p>
        </p:txBody>
      </p:sp>
      <p:sp>
        <p:nvSpPr>
          <p:cNvPr id="3" name="コンテンツ プレースホルダー 2">
            <a:extLst>
              <a:ext uri="{FF2B5EF4-FFF2-40B4-BE49-F238E27FC236}">
                <a16:creationId xmlns:a16="http://schemas.microsoft.com/office/drawing/2014/main" id="{E6064396-9477-41CA-9780-51E6E97D2C42}"/>
              </a:ext>
            </a:extLst>
          </p:cNvPr>
          <p:cNvSpPr>
            <a:spLocks noGrp="1"/>
          </p:cNvSpPr>
          <p:nvPr>
            <p:ph idx="1"/>
          </p:nvPr>
        </p:nvSpPr>
        <p:spPr>
          <a:xfrm>
            <a:off x="838200" y="1606615"/>
            <a:ext cx="10515600" cy="4886260"/>
          </a:xfrm>
        </p:spPr>
        <p:txBody>
          <a:bodyPr>
            <a:normAutofit/>
          </a:bodyPr>
          <a:lstStyle/>
          <a:p>
            <a:pPr marL="0" indent="0" algn="ctr" fontAlgn="base">
              <a:buNone/>
            </a:pPr>
            <a:r>
              <a:rPr lang="ja-JP" altLang="en-US" dirty="0"/>
              <a:t>成婚するまでに出会った人数は平均</a:t>
            </a:r>
            <a:r>
              <a:rPr lang="en-US" altLang="ja-JP" b="1" dirty="0"/>
              <a:t>27.3</a:t>
            </a:r>
            <a:r>
              <a:rPr lang="ja-JP" altLang="en-US" dirty="0"/>
              <a:t>人です。</a:t>
            </a:r>
          </a:p>
          <a:p>
            <a:pPr marL="0" indent="0" algn="ctr" fontAlgn="base">
              <a:buNone/>
            </a:pPr>
            <a:r>
              <a:rPr lang="ja-JP" altLang="en-US" dirty="0"/>
              <a:t>成婚するまでに交際した人数は平均</a:t>
            </a:r>
            <a:r>
              <a:rPr lang="en-US" altLang="ja-JP" b="1" dirty="0"/>
              <a:t>8.7</a:t>
            </a:r>
            <a:r>
              <a:rPr lang="ja-JP" altLang="en-US" dirty="0"/>
              <a:t>人です。</a:t>
            </a:r>
          </a:p>
          <a:p>
            <a:pPr marL="0" indent="0" algn="ctr" fontAlgn="base">
              <a:buNone/>
            </a:pPr>
            <a:r>
              <a:rPr lang="ja-JP" altLang="en-US" dirty="0"/>
              <a:t>成婚するまでの期間は平均</a:t>
            </a:r>
            <a:r>
              <a:rPr lang="en-US" altLang="ja-JP" b="1" dirty="0"/>
              <a:t>17.1</a:t>
            </a:r>
            <a:r>
              <a:rPr lang="ja-JP" altLang="en-US" dirty="0"/>
              <a:t>ヵ月です。</a:t>
            </a:r>
            <a:endParaRPr lang="en-US" altLang="ja-JP" dirty="0"/>
          </a:p>
          <a:p>
            <a:pPr marL="0" indent="0" algn="ctr" fontAlgn="base">
              <a:buNone/>
            </a:pPr>
            <a:endParaRPr lang="ja-JP" altLang="en-US" dirty="0"/>
          </a:p>
          <a:p>
            <a:pPr marL="0" indent="0" algn="ctr" fontAlgn="base">
              <a:buNone/>
            </a:pPr>
            <a:endParaRPr lang="en-US" altLang="ja-JP" dirty="0">
              <a:latin typeface="+mn-ea"/>
            </a:endParaRPr>
          </a:p>
          <a:p>
            <a:pPr marL="0" indent="0" algn="ctr" fontAlgn="base">
              <a:buNone/>
            </a:pPr>
            <a:endParaRPr lang="ja-JP" altLang="en-US" dirty="0">
              <a:latin typeface="+mn-ea"/>
            </a:endParaRPr>
          </a:p>
          <a:p>
            <a:pPr marL="0" indent="0" algn="ctr">
              <a:buNone/>
            </a:pPr>
            <a:r>
              <a:rPr kumimoji="1" lang="en-US" altLang="ja-JP" dirty="0">
                <a:latin typeface="+mn-ea"/>
              </a:rPr>
              <a:t>1</a:t>
            </a:r>
            <a:r>
              <a:rPr kumimoji="1" lang="ja-JP" altLang="en-US" dirty="0">
                <a:latin typeface="+mn-ea"/>
              </a:rPr>
              <a:t>年で成婚モデル</a:t>
            </a:r>
            <a:endParaRPr kumimoji="1" lang="en-US" altLang="ja-JP" dirty="0">
              <a:latin typeface="+mn-ea"/>
            </a:endParaRPr>
          </a:p>
          <a:p>
            <a:pPr marL="0" indent="0" algn="ctr">
              <a:buNone/>
            </a:pPr>
            <a:r>
              <a:rPr kumimoji="1" lang="ja-JP" altLang="en-US" dirty="0">
                <a:latin typeface="+mn-ea"/>
              </a:rPr>
              <a:t>お見合い月に</a:t>
            </a:r>
            <a:r>
              <a:rPr kumimoji="1" lang="en-US" altLang="ja-JP" b="1" dirty="0">
                <a:latin typeface="+mn-ea"/>
              </a:rPr>
              <a:t>1</a:t>
            </a:r>
            <a:r>
              <a:rPr kumimoji="1" lang="ja-JP" altLang="en-US" b="1" dirty="0">
                <a:latin typeface="+mn-ea"/>
              </a:rPr>
              <a:t>～２</a:t>
            </a:r>
            <a:r>
              <a:rPr kumimoji="1" lang="ja-JP" altLang="en-US" dirty="0">
                <a:latin typeface="+mn-ea"/>
              </a:rPr>
              <a:t>人以上・</a:t>
            </a:r>
            <a:r>
              <a:rPr kumimoji="1" lang="en-US" altLang="ja-JP" b="1" dirty="0">
                <a:latin typeface="+mn-ea"/>
              </a:rPr>
              <a:t>3</a:t>
            </a:r>
            <a:r>
              <a:rPr lang="ja-JP" altLang="en-US" b="1" dirty="0">
                <a:latin typeface="+mn-ea"/>
              </a:rPr>
              <a:t>人に</a:t>
            </a:r>
            <a:r>
              <a:rPr lang="en-US" altLang="ja-JP" b="1" dirty="0">
                <a:latin typeface="+mn-ea"/>
              </a:rPr>
              <a:t>1</a:t>
            </a:r>
            <a:r>
              <a:rPr lang="ja-JP" altLang="en-US" b="1" dirty="0">
                <a:latin typeface="+mn-ea"/>
              </a:rPr>
              <a:t>人</a:t>
            </a:r>
            <a:r>
              <a:rPr kumimoji="1" lang="ja-JP" altLang="en-US" dirty="0">
                <a:latin typeface="+mn-ea"/>
              </a:rPr>
              <a:t>と交際</a:t>
            </a:r>
            <a:endParaRPr kumimoji="1" lang="en-US" altLang="ja-JP" dirty="0">
              <a:latin typeface="+mn-ea"/>
            </a:endParaRPr>
          </a:p>
        </p:txBody>
      </p:sp>
      <p:sp>
        <p:nvSpPr>
          <p:cNvPr id="4" name="矢印: 下 3">
            <a:extLst>
              <a:ext uri="{FF2B5EF4-FFF2-40B4-BE49-F238E27FC236}">
                <a16:creationId xmlns:a16="http://schemas.microsoft.com/office/drawing/2014/main" id="{82124E26-B1BE-4A20-9A9F-9C4E8F48FB50}"/>
              </a:ext>
            </a:extLst>
          </p:cNvPr>
          <p:cNvSpPr/>
          <p:nvPr/>
        </p:nvSpPr>
        <p:spPr>
          <a:xfrm>
            <a:off x="5620432" y="3575734"/>
            <a:ext cx="951136" cy="9480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86D99A28-7C49-4F70-816F-423A43666C5E}"/>
              </a:ext>
            </a:extLst>
          </p:cNvPr>
          <p:cNvSpPr/>
          <p:nvPr/>
        </p:nvSpPr>
        <p:spPr>
          <a:xfrm>
            <a:off x="-304800" y="5790372"/>
            <a:ext cx="13191603" cy="646331"/>
          </a:xfrm>
          <a:prstGeom prst="rect">
            <a:avLst/>
          </a:prstGeom>
          <a:solidFill>
            <a:schemeClr val="accent4">
              <a:lumMod val="20000"/>
              <a:lumOff val="80000"/>
            </a:schemeClr>
          </a:solidFill>
        </p:spPr>
        <p:txBody>
          <a:bodyPr wrap="square" lIns="91440" tIns="45720" rIns="91440" bIns="45720">
            <a:spAutoFit/>
          </a:bodyPr>
          <a:lstStyle/>
          <a:p>
            <a:pPr algn="ctr"/>
            <a:r>
              <a:rPr lang="ja-JP" altLang="en-US" sz="3600" b="0" cap="none" spc="0" dirty="0">
                <a:ln w="0"/>
                <a:effectLst>
                  <a:outerShdw blurRad="38100" dist="25400" dir="5400000" algn="ctr" rotWithShape="0">
                    <a:srgbClr val="6E747A">
                      <a:alpha val="43000"/>
                    </a:srgbClr>
                  </a:outerShdw>
                </a:effectLst>
                <a:latin typeface="+mn-ea"/>
              </a:rPr>
              <a:t>日常生活でこの数は難しい</a:t>
            </a:r>
          </a:p>
        </p:txBody>
      </p:sp>
    </p:spTree>
    <p:extLst>
      <p:ext uri="{BB962C8B-B14F-4D97-AF65-F5344CB8AC3E}">
        <p14:creationId xmlns:p14="http://schemas.microsoft.com/office/powerpoint/2010/main" val="1080024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7A974BFA-A758-4085-9BC5-9D09733D40E5}"/>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defTabSz="914400"/>
            <a:r>
              <a:rPr kumimoji="1" lang="ja-JP" altLang="en-US" sz="5400" dirty="0">
                <a:solidFill>
                  <a:schemeClr val="bg1">
                    <a:lumMod val="95000"/>
                    <a:lumOff val="5000"/>
                  </a:schemeClr>
                </a:solidFill>
                <a:latin typeface="+mn-ea"/>
                <a:ea typeface="+mn-ea"/>
              </a:rPr>
              <a:t>なぜ結婚相談所</a:t>
            </a:r>
            <a:br>
              <a:rPr kumimoji="1" lang="en-US" altLang="ja-JP" sz="5400" dirty="0">
                <a:solidFill>
                  <a:schemeClr val="bg1">
                    <a:lumMod val="95000"/>
                    <a:lumOff val="5000"/>
                  </a:schemeClr>
                </a:solidFill>
                <a:latin typeface="+mn-ea"/>
                <a:ea typeface="+mn-ea"/>
              </a:rPr>
            </a:br>
            <a:r>
              <a:rPr kumimoji="1" lang="ja-JP" altLang="en-US" sz="5400" dirty="0">
                <a:solidFill>
                  <a:schemeClr val="bg1">
                    <a:lumMod val="95000"/>
                    <a:lumOff val="5000"/>
                  </a:schemeClr>
                </a:solidFill>
                <a:latin typeface="+mn-ea"/>
                <a:ea typeface="+mn-ea"/>
              </a:rPr>
              <a:t>なのか？</a:t>
            </a:r>
          </a:p>
        </p:txBody>
      </p:sp>
    </p:spTree>
    <p:extLst>
      <p:ext uri="{BB962C8B-B14F-4D97-AF65-F5344CB8AC3E}">
        <p14:creationId xmlns:p14="http://schemas.microsoft.com/office/powerpoint/2010/main" val="44425951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83902-1A03-4EE9-9155-7F1BA9942191}"/>
              </a:ext>
            </a:extLst>
          </p:cNvPr>
          <p:cNvSpPr>
            <a:spLocks noGrp="1"/>
          </p:cNvSpPr>
          <p:nvPr>
            <p:ph type="title"/>
          </p:nvPr>
        </p:nvSpPr>
        <p:spPr>
          <a:xfrm>
            <a:off x="3390484" y="-268174"/>
            <a:ext cx="10515600" cy="1325563"/>
          </a:xfrm>
        </p:spPr>
        <p:txBody>
          <a:bodyPr>
            <a:normAutofit/>
          </a:bodyPr>
          <a:lstStyle/>
          <a:p>
            <a:r>
              <a:rPr kumimoji="1" lang="ja-JP" altLang="en-US" sz="2800" b="1" dirty="0">
                <a:latin typeface="+mn-ea"/>
                <a:ea typeface="+mn-ea"/>
              </a:rPr>
              <a:t>結婚相手と出会える可能性</a:t>
            </a:r>
          </a:p>
        </p:txBody>
      </p:sp>
      <p:pic>
        <p:nvPicPr>
          <p:cNvPr id="4" name="図 3">
            <a:extLst>
              <a:ext uri="{FF2B5EF4-FFF2-40B4-BE49-F238E27FC236}">
                <a16:creationId xmlns:a16="http://schemas.microsoft.com/office/drawing/2014/main" id="{91792BDD-D02C-48C5-AEB5-E021A44447E1}"/>
              </a:ext>
            </a:extLst>
          </p:cNvPr>
          <p:cNvPicPr>
            <a:picLocks noChangeAspect="1"/>
          </p:cNvPicPr>
          <p:nvPr/>
        </p:nvPicPr>
        <p:blipFill>
          <a:blip r:embed="rId2"/>
          <a:stretch>
            <a:fillRect/>
          </a:stretch>
        </p:blipFill>
        <p:spPr>
          <a:xfrm>
            <a:off x="1066800" y="664408"/>
            <a:ext cx="9315796" cy="3663131"/>
          </a:xfrm>
          <a:prstGeom prst="rect">
            <a:avLst/>
          </a:prstGeom>
        </p:spPr>
      </p:pic>
      <p:pic>
        <p:nvPicPr>
          <p:cNvPr id="5" name="図 4">
            <a:extLst>
              <a:ext uri="{FF2B5EF4-FFF2-40B4-BE49-F238E27FC236}">
                <a16:creationId xmlns:a16="http://schemas.microsoft.com/office/drawing/2014/main" id="{58721707-3A71-40FB-A512-9D3728CD9878}"/>
              </a:ext>
            </a:extLst>
          </p:cNvPr>
          <p:cNvPicPr>
            <a:picLocks noChangeAspect="1"/>
          </p:cNvPicPr>
          <p:nvPr/>
        </p:nvPicPr>
        <p:blipFill>
          <a:blip r:embed="rId3"/>
          <a:stretch>
            <a:fillRect/>
          </a:stretch>
        </p:blipFill>
        <p:spPr>
          <a:xfrm>
            <a:off x="1276393" y="4363471"/>
            <a:ext cx="4228182" cy="2294741"/>
          </a:xfrm>
          <a:prstGeom prst="rect">
            <a:avLst/>
          </a:prstGeom>
        </p:spPr>
      </p:pic>
      <p:pic>
        <p:nvPicPr>
          <p:cNvPr id="6" name="図 5" descr="テキスト, 新聞 が含まれている画像&#10;&#10;非常に高い精度で生成された説明">
            <a:extLst>
              <a:ext uri="{FF2B5EF4-FFF2-40B4-BE49-F238E27FC236}">
                <a16:creationId xmlns:a16="http://schemas.microsoft.com/office/drawing/2014/main" id="{D680A66E-5676-4845-9774-E1544B862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6384" y="4281803"/>
            <a:ext cx="3025833" cy="2376409"/>
          </a:xfrm>
          <a:prstGeom prst="rect">
            <a:avLst/>
          </a:prstGeom>
        </p:spPr>
      </p:pic>
      <p:sp>
        <p:nvSpPr>
          <p:cNvPr id="7" name="テキスト ボックス 6">
            <a:extLst>
              <a:ext uri="{FF2B5EF4-FFF2-40B4-BE49-F238E27FC236}">
                <a16:creationId xmlns:a16="http://schemas.microsoft.com/office/drawing/2014/main" id="{1EA7499B-75B2-4E3E-802A-11F8D89E5ECC}"/>
              </a:ext>
            </a:extLst>
          </p:cNvPr>
          <p:cNvSpPr txBox="1"/>
          <p:nvPr/>
        </p:nvSpPr>
        <p:spPr>
          <a:xfrm>
            <a:off x="6765834" y="6658212"/>
            <a:ext cx="3376383" cy="215444"/>
          </a:xfrm>
          <a:prstGeom prst="rect">
            <a:avLst/>
          </a:prstGeom>
          <a:noFill/>
        </p:spPr>
        <p:txBody>
          <a:bodyPr wrap="square" rtlCol="0">
            <a:spAutoFit/>
          </a:bodyPr>
          <a:lstStyle/>
          <a:p>
            <a:pPr algn="r"/>
            <a:r>
              <a:rPr kumimoji="1" lang="ja-JP" altLang="en-US" sz="800" dirty="0">
                <a:latin typeface="游明朝 Demibold" panose="02020600000000000000" pitchFamily="18" charset="-128"/>
                <a:ea typeface="游明朝 Demibold" panose="02020600000000000000" pitchFamily="18" charset="-128"/>
              </a:rPr>
              <a:t>東洋経済</a:t>
            </a:r>
            <a:r>
              <a:rPr kumimoji="1" lang="en-US" altLang="ja-JP" sz="800" dirty="0">
                <a:latin typeface="游明朝 Demibold" panose="02020600000000000000" pitchFamily="18" charset="-128"/>
                <a:ea typeface="游明朝 Demibold" panose="02020600000000000000" pitchFamily="18" charset="-128"/>
              </a:rPr>
              <a:t>2016</a:t>
            </a:r>
            <a:r>
              <a:rPr kumimoji="1" lang="ja-JP" altLang="en-US" sz="800" dirty="0">
                <a:latin typeface="游明朝 Demibold" panose="02020600000000000000" pitchFamily="18" charset="-128"/>
                <a:ea typeface="游明朝 Demibold" panose="02020600000000000000" pitchFamily="18" charset="-128"/>
              </a:rPr>
              <a:t>年</a:t>
            </a:r>
            <a:r>
              <a:rPr kumimoji="1" lang="en-US" altLang="ja-JP" sz="800" dirty="0">
                <a:latin typeface="游明朝 Demibold" panose="02020600000000000000" pitchFamily="18" charset="-128"/>
                <a:ea typeface="游明朝 Demibold" panose="02020600000000000000" pitchFamily="18" charset="-128"/>
              </a:rPr>
              <a:t>5</a:t>
            </a:r>
            <a:r>
              <a:rPr kumimoji="1" lang="ja-JP" altLang="en-US" sz="800" dirty="0">
                <a:latin typeface="游明朝 Demibold" panose="02020600000000000000" pitchFamily="18" charset="-128"/>
                <a:ea typeface="游明朝 Demibold" panose="02020600000000000000" pitchFamily="18" charset="-128"/>
              </a:rPr>
              <a:t>月号生涯未婚から抜粋</a:t>
            </a:r>
          </a:p>
        </p:txBody>
      </p:sp>
      <p:sp>
        <p:nvSpPr>
          <p:cNvPr id="10" name="四角形: 角を丸くする 9">
            <a:extLst>
              <a:ext uri="{FF2B5EF4-FFF2-40B4-BE49-F238E27FC236}">
                <a16:creationId xmlns:a16="http://schemas.microsoft.com/office/drawing/2014/main" id="{8F16B9E0-F7D5-4ED7-A14B-3D4836F49345}"/>
              </a:ext>
            </a:extLst>
          </p:cNvPr>
          <p:cNvSpPr/>
          <p:nvPr/>
        </p:nvSpPr>
        <p:spPr>
          <a:xfrm>
            <a:off x="10308037" y="2434646"/>
            <a:ext cx="1789168" cy="49111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mn-ea"/>
              </a:rPr>
              <a:t>マッチ・ドットコム　、ゼクシィ縁結び</a:t>
            </a:r>
            <a:r>
              <a:rPr lang="en-US" altLang="ja-JP" sz="800" dirty="0">
                <a:solidFill>
                  <a:schemeClr val="tx1"/>
                </a:solidFill>
                <a:latin typeface="+mn-ea"/>
              </a:rPr>
              <a:t>PARTY</a:t>
            </a:r>
            <a:r>
              <a:rPr lang="ja-JP" altLang="en-US" sz="800" dirty="0" err="1">
                <a:solidFill>
                  <a:schemeClr val="tx1"/>
                </a:solidFill>
                <a:latin typeface="+mn-ea"/>
              </a:rPr>
              <a:t>、</a:t>
            </a:r>
            <a:r>
              <a:rPr lang="en-US" altLang="ja-JP" sz="800" dirty="0" err="1">
                <a:solidFill>
                  <a:schemeClr val="tx1"/>
                </a:solidFill>
                <a:latin typeface="+mn-ea"/>
              </a:rPr>
              <a:t>Omiai</a:t>
            </a:r>
            <a:r>
              <a:rPr lang="ja-JP" altLang="en-US" sz="800" dirty="0">
                <a:solidFill>
                  <a:schemeClr val="tx1"/>
                </a:solidFill>
                <a:latin typeface="+mn-ea"/>
              </a:rPr>
              <a:t>　、ペアーズ　、　楽天オーネットなど</a:t>
            </a:r>
            <a:endParaRPr kumimoji="1" lang="ja-JP" altLang="en-US" sz="800" dirty="0">
              <a:solidFill>
                <a:schemeClr val="tx1"/>
              </a:solidFill>
              <a:latin typeface="+mn-ea"/>
            </a:endParaRPr>
          </a:p>
        </p:txBody>
      </p:sp>
      <p:sp>
        <p:nvSpPr>
          <p:cNvPr id="11" name="四角形: 角を丸くする 10">
            <a:extLst>
              <a:ext uri="{FF2B5EF4-FFF2-40B4-BE49-F238E27FC236}">
                <a16:creationId xmlns:a16="http://schemas.microsoft.com/office/drawing/2014/main" id="{2EC063A8-74C0-49ED-9740-821808316063}"/>
              </a:ext>
            </a:extLst>
          </p:cNvPr>
          <p:cNvSpPr/>
          <p:nvPr/>
        </p:nvSpPr>
        <p:spPr>
          <a:xfrm>
            <a:off x="10308037" y="3057135"/>
            <a:ext cx="1789168" cy="3718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mn-ea"/>
              </a:rPr>
              <a:t>パートナーエージェント　、　</a:t>
            </a:r>
            <a:r>
              <a:rPr lang="ja-JP" altLang="en-US" sz="800" dirty="0">
                <a:solidFill>
                  <a:schemeClr val="tx1"/>
                </a:solidFill>
                <a:latin typeface="+mn-ea"/>
              </a:rPr>
              <a:t>エクシオ　、　</a:t>
            </a:r>
            <a:r>
              <a:rPr kumimoji="1" lang="ja-JP" altLang="en-US" sz="800" dirty="0">
                <a:solidFill>
                  <a:schemeClr val="tx1"/>
                </a:solidFill>
                <a:latin typeface="+mn-ea"/>
              </a:rPr>
              <a:t>ノッツエ　、</a:t>
            </a:r>
            <a:r>
              <a:rPr lang="ja-JP" altLang="en-US" sz="800" dirty="0">
                <a:solidFill>
                  <a:schemeClr val="tx1"/>
                </a:solidFill>
                <a:latin typeface="+mn-ea"/>
              </a:rPr>
              <a:t>楽天オーネットなど</a:t>
            </a:r>
            <a:endParaRPr kumimoji="1" lang="ja-JP" altLang="en-US" sz="800" dirty="0">
              <a:solidFill>
                <a:schemeClr val="tx1"/>
              </a:solidFill>
              <a:latin typeface="+mn-ea"/>
            </a:endParaRPr>
          </a:p>
        </p:txBody>
      </p:sp>
    </p:spTree>
    <p:extLst>
      <p:ext uri="{BB962C8B-B14F-4D97-AF65-F5344CB8AC3E}">
        <p14:creationId xmlns:p14="http://schemas.microsoft.com/office/powerpoint/2010/main" val="2876147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7B49FA8B-36AB-409B-8DD2-7D1A360571DD}"/>
              </a:ext>
            </a:extLst>
          </p:cNvPr>
          <p:cNvSpPr>
            <a:spLocks noGrp="1"/>
          </p:cNvSpPr>
          <p:nvPr>
            <p:ph type="title"/>
          </p:nvPr>
        </p:nvSpPr>
        <p:spPr>
          <a:xfrm>
            <a:off x="5297762" y="1053711"/>
            <a:ext cx="5638994" cy="1424446"/>
          </a:xfrm>
        </p:spPr>
        <p:txBody>
          <a:bodyPr>
            <a:normAutofit/>
          </a:bodyPr>
          <a:lstStyle/>
          <a:p>
            <a:r>
              <a:rPr kumimoji="1" lang="ja-JP" altLang="en-US">
                <a:solidFill>
                  <a:srgbClr val="FFFFFF"/>
                </a:solidFill>
                <a:latin typeface="+mn-ea"/>
                <a:ea typeface="+mn-ea"/>
              </a:rPr>
              <a:t>埃をかぶった</a:t>
            </a:r>
            <a:br>
              <a:rPr kumimoji="1" lang="en-US" altLang="ja-JP">
                <a:solidFill>
                  <a:srgbClr val="FFFFFF"/>
                </a:solidFill>
                <a:latin typeface="+mn-ea"/>
                <a:ea typeface="+mn-ea"/>
              </a:rPr>
            </a:br>
            <a:r>
              <a:rPr kumimoji="1" lang="ja-JP" altLang="en-US">
                <a:solidFill>
                  <a:srgbClr val="FFFFFF"/>
                </a:solidFill>
                <a:latin typeface="+mn-ea"/>
                <a:ea typeface="+mn-ea"/>
              </a:rPr>
              <a:t>缶詰の話</a:t>
            </a:r>
          </a:p>
        </p:txBody>
      </p:sp>
      <p:pic>
        <p:nvPicPr>
          <p:cNvPr id="3" name="図 2">
            <a:extLst>
              <a:ext uri="{FF2B5EF4-FFF2-40B4-BE49-F238E27FC236}">
                <a16:creationId xmlns:a16="http://schemas.microsoft.com/office/drawing/2014/main" id="{E048BDBC-E490-4C28-9DC9-84DC03DCAF24}"/>
              </a:ext>
            </a:extLst>
          </p:cNvPr>
          <p:cNvPicPr>
            <a:picLocks noChangeAspect="1"/>
          </p:cNvPicPr>
          <p:nvPr/>
        </p:nvPicPr>
        <p:blipFill>
          <a:blip r:embed="rId2"/>
          <a:stretch>
            <a:fillRect/>
          </a:stretch>
        </p:blipFill>
        <p:spPr>
          <a:xfrm>
            <a:off x="481886" y="499659"/>
            <a:ext cx="3662730" cy="2747047"/>
          </a:xfrm>
          <a:prstGeom prst="rect">
            <a:avLst/>
          </a:prstGeom>
        </p:spPr>
      </p:pic>
      <p:cxnSp>
        <p:nvCxnSpPr>
          <p:cNvPr id="142" name="Straight Connector 141">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55EE21B2-8A03-4AB8-BA4E-183DCC58DFAE}"/>
              </a:ext>
            </a:extLst>
          </p:cNvPr>
          <p:cNvPicPr>
            <a:picLocks noChangeAspect="1"/>
          </p:cNvPicPr>
          <p:nvPr/>
        </p:nvPicPr>
        <p:blipFill>
          <a:blip r:embed="rId3"/>
          <a:stretch>
            <a:fillRect/>
          </a:stretch>
        </p:blipFill>
        <p:spPr>
          <a:xfrm>
            <a:off x="481886" y="3981655"/>
            <a:ext cx="3662730" cy="2005344"/>
          </a:xfrm>
          <a:prstGeom prst="rect">
            <a:avLst/>
          </a:prstGeom>
        </p:spPr>
      </p:pic>
      <p:sp>
        <p:nvSpPr>
          <p:cNvPr id="3079" name="Content Placeholder 3078">
            <a:extLst>
              <a:ext uri="{FF2B5EF4-FFF2-40B4-BE49-F238E27FC236}">
                <a16:creationId xmlns:a16="http://schemas.microsoft.com/office/drawing/2014/main" id="{ECB0707A-B899-4CE1-BD1F-1A6DCBD3E071}"/>
              </a:ext>
            </a:extLst>
          </p:cNvPr>
          <p:cNvSpPr>
            <a:spLocks noGrp="1"/>
          </p:cNvSpPr>
          <p:nvPr>
            <p:ph idx="1"/>
          </p:nvPr>
        </p:nvSpPr>
        <p:spPr>
          <a:xfrm>
            <a:off x="5297762" y="2799889"/>
            <a:ext cx="5747187" cy="2987543"/>
          </a:xfrm>
        </p:spPr>
        <p:txBody>
          <a:bodyPr anchor="t">
            <a:normAutofit/>
          </a:bodyPr>
          <a:lstStyle/>
          <a:p>
            <a:pPr marL="0" indent="0">
              <a:buNone/>
            </a:pPr>
            <a:r>
              <a:rPr lang="ja-JP" altLang="en-US" sz="2000">
                <a:solidFill>
                  <a:srgbClr val="FFFFFF"/>
                </a:solidFill>
                <a:latin typeface="+mn-ea"/>
              </a:rPr>
              <a:t>そもそも売り場に</a:t>
            </a:r>
            <a:endParaRPr lang="en-US" altLang="ja-JP" sz="2000">
              <a:solidFill>
                <a:srgbClr val="FFFFFF"/>
              </a:solidFill>
              <a:latin typeface="+mn-ea"/>
            </a:endParaRPr>
          </a:p>
          <a:p>
            <a:pPr marL="0" indent="0">
              <a:buNone/>
            </a:pPr>
            <a:r>
              <a:rPr lang="ja-JP" altLang="en-US" sz="2000">
                <a:solidFill>
                  <a:srgbClr val="FFFFFF"/>
                </a:solidFill>
                <a:latin typeface="+mn-ea"/>
              </a:rPr>
              <a:t>いるのか？</a:t>
            </a:r>
            <a:endParaRPr lang="en-US" altLang="ja-JP" sz="2000">
              <a:solidFill>
                <a:srgbClr val="FFFFFF"/>
              </a:solidFill>
              <a:latin typeface="+mn-ea"/>
            </a:endParaRPr>
          </a:p>
          <a:p>
            <a:pPr marL="0" indent="0">
              <a:buNone/>
            </a:pPr>
            <a:endParaRPr lang="en-US" altLang="ja-JP" sz="2000">
              <a:solidFill>
                <a:srgbClr val="FFFFFF"/>
              </a:solidFill>
              <a:latin typeface="+mn-ea"/>
            </a:endParaRPr>
          </a:p>
          <a:p>
            <a:pPr marL="0" indent="0">
              <a:buNone/>
            </a:pPr>
            <a:r>
              <a:rPr lang="en-US" altLang="ja-JP" sz="2000">
                <a:solidFill>
                  <a:srgbClr val="FFFFFF"/>
                </a:solidFill>
                <a:latin typeface="+mn-ea"/>
              </a:rPr>
              <a:t>1</a:t>
            </a:r>
            <a:r>
              <a:rPr lang="ja-JP" altLang="en-US" sz="2000">
                <a:solidFill>
                  <a:srgbClr val="FFFFFF"/>
                </a:solidFill>
                <a:latin typeface="+mn-ea"/>
              </a:rPr>
              <a:t>番売れるお店はどこなのか？買いたい人がいる場所に置いている？</a:t>
            </a:r>
            <a:endParaRPr lang="en-US" altLang="ja-JP" sz="2000">
              <a:solidFill>
                <a:srgbClr val="FFFFFF"/>
              </a:solidFill>
              <a:latin typeface="+mn-ea"/>
            </a:endParaRPr>
          </a:p>
          <a:p>
            <a:pPr marL="0" indent="0">
              <a:buNone/>
            </a:pPr>
            <a:endParaRPr lang="en-US" altLang="ja-JP" sz="2000">
              <a:solidFill>
                <a:srgbClr val="FFFFFF"/>
              </a:solidFill>
              <a:latin typeface="+mn-ea"/>
            </a:endParaRPr>
          </a:p>
          <a:p>
            <a:pPr marL="0" indent="0">
              <a:buNone/>
            </a:pPr>
            <a:r>
              <a:rPr lang="ja-JP" altLang="en-US" sz="2000">
                <a:solidFill>
                  <a:srgbClr val="FFFFFF"/>
                </a:solidFill>
                <a:latin typeface="+mn-ea"/>
              </a:rPr>
              <a:t>缶詰のの魅力を引き出すディスプレイをしてる？</a:t>
            </a:r>
            <a:endParaRPr lang="en-US" altLang="ja-JP" sz="2000">
              <a:solidFill>
                <a:srgbClr val="FFFFFF"/>
              </a:solidFill>
              <a:latin typeface="+mn-ea"/>
            </a:endParaRPr>
          </a:p>
        </p:txBody>
      </p:sp>
      <p:sp>
        <p:nvSpPr>
          <p:cNvPr id="4" name="AutoShape 2" descr="ãç¼¶è©° å¤§éãã®ç»åæ¤ç´¢çµæ">
            <a:extLst>
              <a:ext uri="{FF2B5EF4-FFF2-40B4-BE49-F238E27FC236}">
                <a16:creationId xmlns:a16="http://schemas.microsoft.com/office/drawing/2014/main" id="{90FCCEB8-4FDF-41F7-A137-F7C169D4DD4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295408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105F52F-AA6F-484F-A408-E9057E66491B}"/>
              </a:ext>
            </a:extLst>
          </p:cNvPr>
          <p:cNvSpPr>
            <a:spLocks noGrp="1"/>
          </p:cNvSpPr>
          <p:nvPr>
            <p:ph type="title"/>
          </p:nvPr>
        </p:nvSpPr>
        <p:spPr>
          <a:xfrm>
            <a:off x="5297762" y="1053711"/>
            <a:ext cx="5638994" cy="1424446"/>
          </a:xfrm>
        </p:spPr>
        <p:txBody>
          <a:bodyPr>
            <a:normAutofit/>
          </a:bodyPr>
          <a:lstStyle/>
          <a:p>
            <a:r>
              <a:rPr lang="ja-JP" altLang="en-US" dirty="0">
                <a:solidFill>
                  <a:srgbClr val="FFFFFF"/>
                </a:solidFill>
                <a:latin typeface="+mn-ea"/>
                <a:ea typeface="+mn-ea"/>
              </a:rPr>
              <a:t>いけ</a:t>
            </a:r>
            <a:r>
              <a:rPr lang="ja-JP" altLang="en-US" dirty="0" err="1">
                <a:solidFill>
                  <a:srgbClr val="FFFFFF"/>
                </a:solidFill>
                <a:latin typeface="+mn-ea"/>
                <a:ea typeface="+mn-ea"/>
              </a:rPr>
              <a:t>すと</a:t>
            </a:r>
            <a:r>
              <a:rPr lang="ja-JP" altLang="en-US" dirty="0">
                <a:solidFill>
                  <a:srgbClr val="FFFFFF"/>
                </a:solidFill>
                <a:latin typeface="+mn-ea"/>
                <a:ea typeface="+mn-ea"/>
              </a:rPr>
              <a:t>大海原</a:t>
            </a:r>
            <a:br>
              <a:rPr lang="en-US" altLang="ja-JP" dirty="0">
                <a:solidFill>
                  <a:srgbClr val="FFFFFF"/>
                </a:solidFill>
                <a:latin typeface="+mn-ea"/>
                <a:ea typeface="+mn-ea"/>
              </a:rPr>
            </a:br>
            <a:r>
              <a:rPr lang="ja-JP" altLang="en-US" dirty="0" err="1">
                <a:solidFill>
                  <a:srgbClr val="FFFFFF"/>
                </a:solidFill>
                <a:latin typeface="+mn-ea"/>
                <a:ea typeface="+mn-ea"/>
              </a:rPr>
              <a:t>での</a:t>
            </a:r>
            <a:r>
              <a:rPr lang="ja-JP" altLang="en-US" dirty="0">
                <a:solidFill>
                  <a:srgbClr val="FFFFFF"/>
                </a:solidFill>
                <a:latin typeface="+mn-ea"/>
                <a:ea typeface="+mn-ea"/>
              </a:rPr>
              <a:t>釣りの話</a:t>
            </a:r>
            <a:endParaRPr kumimoji="1" lang="ja-JP" altLang="en-US" dirty="0">
              <a:solidFill>
                <a:srgbClr val="FFFFFF"/>
              </a:solidFill>
              <a:latin typeface="+mn-ea"/>
              <a:ea typeface="+mn-ea"/>
            </a:endParaRPr>
          </a:p>
        </p:txBody>
      </p:sp>
      <p:pic>
        <p:nvPicPr>
          <p:cNvPr id="7" name="図 6">
            <a:extLst>
              <a:ext uri="{FF2B5EF4-FFF2-40B4-BE49-F238E27FC236}">
                <a16:creationId xmlns:a16="http://schemas.microsoft.com/office/drawing/2014/main" id="{24AC105E-C2C8-4E4F-BCC5-1BF37161A0D8}"/>
              </a:ext>
            </a:extLst>
          </p:cNvPr>
          <p:cNvPicPr>
            <a:picLocks noChangeAspect="1"/>
          </p:cNvPicPr>
          <p:nvPr/>
        </p:nvPicPr>
        <p:blipFill>
          <a:blip r:embed="rId2"/>
          <a:stretch>
            <a:fillRect/>
          </a:stretch>
        </p:blipFill>
        <p:spPr>
          <a:xfrm>
            <a:off x="481886" y="508816"/>
            <a:ext cx="3662730" cy="2728733"/>
          </a:xfrm>
          <a:prstGeom prst="rect">
            <a:avLst/>
          </a:prstGeom>
        </p:spPr>
      </p:pic>
      <p:cxnSp>
        <p:nvCxnSpPr>
          <p:cNvPr id="85" name="Straight Connector 84">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0FC3F964-C98E-4A12-B92E-EF26FCF81783}"/>
              </a:ext>
            </a:extLst>
          </p:cNvPr>
          <p:cNvPicPr>
            <a:picLocks noChangeAspect="1"/>
          </p:cNvPicPr>
          <p:nvPr/>
        </p:nvPicPr>
        <p:blipFill>
          <a:blip r:embed="rId3"/>
          <a:stretch>
            <a:fillRect/>
          </a:stretch>
        </p:blipFill>
        <p:spPr>
          <a:xfrm>
            <a:off x="481886" y="3752734"/>
            <a:ext cx="3662730" cy="2463185"/>
          </a:xfrm>
          <a:prstGeom prst="rect">
            <a:avLst/>
          </a:prstGeom>
        </p:spPr>
      </p:pic>
      <p:sp>
        <p:nvSpPr>
          <p:cNvPr id="9" name="Content Placeholder 8">
            <a:extLst>
              <a:ext uri="{FF2B5EF4-FFF2-40B4-BE49-F238E27FC236}">
                <a16:creationId xmlns:a16="http://schemas.microsoft.com/office/drawing/2014/main" id="{31525CE1-52A6-43CB-BCF7-D41856A346D9}"/>
              </a:ext>
            </a:extLst>
          </p:cNvPr>
          <p:cNvSpPr>
            <a:spLocks noGrp="1"/>
          </p:cNvSpPr>
          <p:nvPr>
            <p:ph idx="1"/>
          </p:nvPr>
        </p:nvSpPr>
        <p:spPr>
          <a:xfrm>
            <a:off x="5297762" y="2799889"/>
            <a:ext cx="5747187" cy="2987543"/>
          </a:xfrm>
        </p:spPr>
        <p:txBody>
          <a:bodyPr anchor="t">
            <a:normAutofit/>
          </a:bodyPr>
          <a:lstStyle/>
          <a:p>
            <a:pPr marL="0" indent="0">
              <a:buNone/>
            </a:pPr>
            <a:r>
              <a:rPr lang="ja-JP" altLang="en-US" sz="2400" dirty="0">
                <a:solidFill>
                  <a:srgbClr val="FFFFFF"/>
                </a:solidFill>
                <a:latin typeface="+mn-ea"/>
              </a:rPr>
              <a:t>いけ</a:t>
            </a:r>
            <a:r>
              <a:rPr lang="ja-JP" altLang="en-US" sz="2400" dirty="0" err="1">
                <a:solidFill>
                  <a:srgbClr val="FFFFFF"/>
                </a:solidFill>
                <a:latin typeface="+mn-ea"/>
              </a:rPr>
              <a:t>すと</a:t>
            </a:r>
            <a:r>
              <a:rPr lang="ja-JP" altLang="en-US" sz="2400" dirty="0">
                <a:solidFill>
                  <a:srgbClr val="FFFFFF"/>
                </a:solidFill>
                <a:latin typeface="+mn-ea"/>
              </a:rPr>
              <a:t>大海原で釣りをするのではどちらが釣れるのか？</a:t>
            </a:r>
            <a:endParaRPr lang="en-US" altLang="ja-JP" sz="2400" dirty="0">
              <a:solidFill>
                <a:srgbClr val="FFFFFF"/>
              </a:solidFill>
              <a:latin typeface="+mn-ea"/>
            </a:endParaRPr>
          </a:p>
          <a:p>
            <a:pPr marL="0" indent="0">
              <a:buNone/>
            </a:pPr>
            <a:endParaRPr lang="en-US" altLang="ja-JP" sz="2400" dirty="0">
              <a:solidFill>
                <a:srgbClr val="FFFFFF"/>
              </a:solidFill>
              <a:latin typeface="+mn-ea"/>
            </a:endParaRPr>
          </a:p>
          <a:p>
            <a:pPr marL="0" indent="0">
              <a:buNone/>
            </a:pPr>
            <a:r>
              <a:rPr lang="ja-JP" altLang="en-US" sz="2400" dirty="0">
                <a:solidFill>
                  <a:srgbClr val="FFFFFF"/>
                </a:solidFill>
                <a:latin typeface="+mn-ea"/>
              </a:rPr>
              <a:t>仲人は釣りアドバイザー　釣りをするときにどこに魚がいるか、水上から教えてくれ、魚側のアドバイザーにも釣れたがっている魚をきくことができる状況が結婚相談所</a:t>
            </a:r>
            <a:endParaRPr lang="en-US" altLang="ja-JP" sz="2400" dirty="0">
              <a:solidFill>
                <a:srgbClr val="FFFFFF"/>
              </a:solidFill>
              <a:latin typeface="+mn-ea"/>
            </a:endParaRPr>
          </a:p>
          <a:p>
            <a:pPr marL="0" indent="0">
              <a:buNone/>
            </a:pPr>
            <a:endParaRPr lang="en-US" altLang="ja-JP" sz="2400" dirty="0">
              <a:solidFill>
                <a:srgbClr val="FFFFFF"/>
              </a:solidFill>
              <a:latin typeface="+mn-ea"/>
            </a:endParaRPr>
          </a:p>
        </p:txBody>
      </p:sp>
      <p:sp>
        <p:nvSpPr>
          <p:cNvPr id="4" name="AutoShape 2" descr="ãããããã®ç»åæ¤ç´¢çµæ">
            <a:extLst>
              <a:ext uri="{FF2B5EF4-FFF2-40B4-BE49-F238E27FC236}">
                <a16:creationId xmlns:a16="http://schemas.microsoft.com/office/drawing/2014/main" id="{285D96E2-41CA-4617-AAB8-8500FB62D18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4" descr="ãå¤§æµ·åãã®ç»åæ¤ç´¢çµæ">
            <a:extLst>
              <a:ext uri="{FF2B5EF4-FFF2-40B4-BE49-F238E27FC236}">
                <a16:creationId xmlns:a16="http://schemas.microsoft.com/office/drawing/2014/main" id="{CEC398E6-543E-418C-9965-01505848D6F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404636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7118AF-E018-4FF9-A02D-9A1DEB369B6C}"/>
              </a:ext>
            </a:extLst>
          </p:cNvPr>
          <p:cNvSpPr>
            <a:spLocks noGrp="1"/>
          </p:cNvSpPr>
          <p:nvPr>
            <p:ph type="title"/>
          </p:nvPr>
        </p:nvSpPr>
        <p:spPr>
          <a:xfrm>
            <a:off x="838200" y="365129"/>
            <a:ext cx="10515600" cy="1325563"/>
          </a:xfrm>
        </p:spPr>
        <p:txBody>
          <a:bodyPr/>
          <a:lstStyle/>
          <a:p>
            <a:pPr algn="ctr"/>
            <a:r>
              <a:rPr kumimoji="1" lang="ja-JP" altLang="en-US" dirty="0">
                <a:latin typeface="+mn-ea"/>
                <a:ea typeface="+mn-ea"/>
              </a:rPr>
              <a:t>仲人が存在するかどうか</a:t>
            </a:r>
            <a:r>
              <a:rPr lang="ja-JP" altLang="en-US" dirty="0">
                <a:latin typeface="+mn-ea"/>
                <a:ea typeface="+mn-ea"/>
              </a:rPr>
              <a:t>？</a:t>
            </a:r>
            <a:endParaRPr kumimoji="1" lang="ja-JP" altLang="en-US" dirty="0">
              <a:latin typeface="+mn-ea"/>
              <a:ea typeface="+mn-ea"/>
            </a:endParaRPr>
          </a:p>
        </p:txBody>
      </p:sp>
      <p:pic>
        <p:nvPicPr>
          <p:cNvPr id="6" name="コンテンツ プレースホルダー 5">
            <a:extLst>
              <a:ext uri="{FF2B5EF4-FFF2-40B4-BE49-F238E27FC236}">
                <a16:creationId xmlns:a16="http://schemas.microsoft.com/office/drawing/2014/main" id="{BF11B8E0-4CAB-4BC1-8B35-9C8A9EC877EE}"/>
              </a:ext>
            </a:extLst>
          </p:cNvPr>
          <p:cNvPicPr>
            <a:picLocks noGrp="1" noChangeAspect="1"/>
          </p:cNvPicPr>
          <p:nvPr>
            <p:ph idx="1"/>
          </p:nvPr>
        </p:nvPicPr>
        <p:blipFill>
          <a:blip r:embed="rId2"/>
          <a:stretch>
            <a:fillRect/>
          </a:stretch>
        </p:blipFill>
        <p:spPr>
          <a:xfrm>
            <a:off x="3136232" y="1544053"/>
            <a:ext cx="6344653" cy="2114884"/>
          </a:xfrm>
          <a:prstGeom prst="rect">
            <a:avLst/>
          </a:prstGeom>
        </p:spPr>
      </p:pic>
      <p:pic>
        <p:nvPicPr>
          <p:cNvPr id="7" name="図 6">
            <a:extLst>
              <a:ext uri="{FF2B5EF4-FFF2-40B4-BE49-F238E27FC236}">
                <a16:creationId xmlns:a16="http://schemas.microsoft.com/office/drawing/2014/main" id="{A00CCA4B-AB00-4A81-970E-AED2E8B38EB2}"/>
              </a:ext>
            </a:extLst>
          </p:cNvPr>
          <p:cNvPicPr>
            <a:picLocks noChangeAspect="1"/>
          </p:cNvPicPr>
          <p:nvPr/>
        </p:nvPicPr>
        <p:blipFill>
          <a:blip r:embed="rId3"/>
          <a:stretch>
            <a:fillRect/>
          </a:stretch>
        </p:blipFill>
        <p:spPr>
          <a:xfrm>
            <a:off x="3224212" y="3658937"/>
            <a:ext cx="6249926" cy="2477168"/>
          </a:xfrm>
          <a:prstGeom prst="rect">
            <a:avLst/>
          </a:prstGeom>
        </p:spPr>
      </p:pic>
    </p:spTree>
    <p:extLst>
      <p:ext uri="{BB962C8B-B14F-4D97-AF65-F5344CB8AC3E}">
        <p14:creationId xmlns:p14="http://schemas.microsoft.com/office/powerpoint/2010/main" val="1593660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CB5783-AE68-4416-96A5-CC77FC027ED3}"/>
              </a:ext>
            </a:extLst>
          </p:cNvPr>
          <p:cNvSpPr>
            <a:spLocks noGrp="1"/>
          </p:cNvSpPr>
          <p:nvPr>
            <p:ph type="title"/>
          </p:nvPr>
        </p:nvSpPr>
        <p:spPr>
          <a:xfrm>
            <a:off x="1078832" y="172625"/>
            <a:ext cx="10515600" cy="1325563"/>
          </a:xfrm>
        </p:spPr>
        <p:txBody>
          <a:bodyPr/>
          <a:lstStyle/>
          <a:p>
            <a:pPr algn="ctr"/>
            <a:r>
              <a:rPr kumimoji="1" lang="ja-JP" altLang="en-US" dirty="0">
                <a:latin typeface="+mn-ea"/>
                <a:ea typeface="+mn-ea"/>
              </a:rPr>
              <a:t>情報サービス型か成功報酬型か？</a:t>
            </a:r>
          </a:p>
        </p:txBody>
      </p:sp>
      <p:pic>
        <p:nvPicPr>
          <p:cNvPr id="6" name="コンテンツ プレースホルダー 5">
            <a:extLst>
              <a:ext uri="{FF2B5EF4-FFF2-40B4-BE49-F238E27FC236}">
                <a16:creationId xmlns:a16="http://schemas.microsoft.com/office/drawing/2014/main" id="{9F135487-4F00-4052-BC43-6BF911988B1D}"/>
              </a:ext>
            </a:extLst>
          </p:cNvPr>
          <p:cNvPicPr>
            <a:picLocks noGrp="1" noChangeAspect="1"/>
          </p:cNvPicPr>
          <p:nvPr>
            <p:ph idx="1"/>
          </p:nvPr>
        </p:nvPicPr>
        <p:blipFill>
          <a:blip r:embed="rId2"/>
          <a:stretch>
            <a:fillRect/>
          </a:stretch>
        </p:blipFill>
        <p:spPr>
          <a:xfrm>
            <a:off x="3404937" y="1338805"/>
            <a:ext cx="5010901" cy="2315827"/>
          </a:xfrm>
          <a:prstGeom prst="rect">
            <a:avLst/>
          </a:prstGeom>
        </p:spPr>
      </p:pic>
      <p:pic>
        <p:nvPicPr>
          <p:cNvPr id="8" name="図 7">
            <a:extLst>
              <a:ext uri="{FF2B5EF4-FFF2-40B4-BE49-F238E27FC236}">
                <a16:creationId xmlns:a16="http://schemas.microsoft.com/office/drawing/2014/main" id="{F05953A2-8E80-430E-B9C3-2018C90D37D1}"/>
              </a:ext>
            </a:extLst>
          </p:cNvPr>
          <p:cNvPicPr>
            <a:picLocks noChangeAspect="1"/>
          </p:cNvPicPr>
          <p:nvPr/>
        </p:nvPicPr>
        <p:blipFill>
          <a:blip r:embed="rId3"/>
          <a:stretch>
            <a:fillRect/>
          </a:stretch>
        </p:blipFill>
        <p:spPr>
          <a:xfrm>
            <a:off x="3361949" y="3811122"/>
            <a:ext cx="5074217" cy="2565615"/>
          </a:xfrm>
          <a:prstGeom prst="rect">
            <a:avLst/>
          </a:prstGeom>
        </p:spPr>
      </p:pic>
    </p:spTree>
    <p:extLst>
      <p:ext uri="{BB962C8B-B14F-4D97-AF65-F5344CB8AC3E}">
        <p14:creationId xmlns:p14="http://schemas.microsoft.com/office/powerpoint/2010/main" val="140287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F3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正方形/長方形 6">
            <a:extLst>
              <a:ext uri="{FF2B5EF4-FFF2-40B4-BE49-F238E27FC236}">
                <a16:creationId xmlns:a16="http://schemas.microsoft.com/office/drawing/2014/main" id="{9B2706EE-005D-45D5-A471-D9C1164C04DB}"/>
              </a:ext>
            </a:extLst>
          </p:cNvPr>
          <p:cNvSpPr/>
          <p:nvPr/>
        </p:nvSpPr>
        <p:spPr>
          <a:xfrm>
            <a:off x="182018" y="179751"/>
            <a:ext cx="877163" cy="923330"/>
          </a:xfrm>
          <a:prstGeom prst="rect">
            <a:avLst/>
          </a:prstGeom>
          <a:noFill/>
        </p:spPr>
        <p:txBody>
          <a:bodyPr wrap="none" lIns="91440" tIns="45720" rIns="91440" bIns="45720">
            <a:spAutoFit/>
          </a:bodyPr>
          <a:lstStyle/>
          <a:p>
            <a:pPr algn="ctr">
              <a:spcAft>
                <a:spcPts val="600"/>
              </a:spcAft>
            </a:pPr>
            <a:r>
              <a:rPr lang="ja-JP" altLang="en-US" sz="5400" dirty="0">
                <a:ln w="0"/>
                <a:solidFill>
                  <a:srgbClr val="FF0000"/>
                </a:solidFill>
                <a:effectLst>
                  <a:outerShdw blurRad="38100" dist="19050" dir="2700000" algn="tl" rotWithShape="0">
                    <a:schemeClr val="dk1">
                      <a:alpha val="40000"/>
                    </a:schemeClr>
                  </a:outerShdw>
                </a:effectLst>
              </a:rPr>
              <a:t>例</a:t>
            </a:r>
          </a:p>
        </p:txBody>
      </p:sp>
    </p:spTree>
    <p:extLst>
      <p:ext uri="{BB962C8B-B14F-4D97-AF65-F5344CB8AC3E}">
        <p14:creationId xmlns:p14="http://schemas.microsoft.com/office/powerpoint/2010/main" val="2565149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d1f5hsy4d47upe.cloudfront.net/eb/eb046aa5d62e4124bf8554fdfcfd321d_t.jpeg">
            <a:extLst>
              <a:ext uri="{FF2B5EF4-FFF2-40B4-BE49-F238E27FC236}">
                <a16:creationId xmlns:a16="http://schemas.microsoft.com/office/drawing/2014/main" id="{8403E99C-1455-40B9-9C26-D0C3C0B20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232" y="394784"/>
            <a:ext cx="1175444" cy="783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タイトル 1">
            <a:extLst>
              <a:ext uri="{FF2B5EF4-FFF2-40B4-BE49-F238E27FC236}">
                <a16:creationId xmlns:a16="http://schemas.microsoft.com/office/drawing/2014/main" id="{CE420978-B230-4B85-8DF0-7BFE35B973C6}"/>
              </a:ext>
            </a:extLst>
          </p:cNvPr>
          <p:cNvSpPr>
            <a:spLocks noGrp="1"/>
          </p:cNvSpPr>
          <p:nvPr>
            <p:ph type="title"/>
          </p:nvPr>
        </p:nvSpPr>
        <p:spPr>
          <a:xfrm>
            <a:off x="453743" y="219026"/>
            <a:ext cx="10515600" cy="1325563"/>
          </a:xfrm>
        </p:spPr>
        <p:txBody>
          <a:bodyPr>
            <a:noAutofit/>
          </a:bodyPr>
          <a:lstStyle/>
          <a:p>
            <a:r>
              <a:rPr kumimoji="1" lang="ja-JP" altLang="en-US" sz="3600" dirty="0">
                <a:latin typeface="+mn-ea"/>
                <a:ea typeface="+mn-ea"/>
              </a:rPr>
              <a:t>そしてさらなる</a:t>
            </a:r>
            <a:br>
              <a:rPr kumimoji="1" lang="en-US" altLang="ja-JP" sz="3600" dirty="0">
                <a:latin typeface="+mn-ea"/>
                <a:ea typeface="+mn-ea"/>
              </a:rPr>
            </a:br>
            <a:br>
              <a:rPr kumimoji="1" lang="en-US" altLang="ja-JP" sz="3600" dirty="0">
                <a:latin typeface="+mn-ea"/>
                <a:ea typeface="+mn-ea"/>
              </a:rPr>
            </a:br>
            <a:r>
              <a:rPr kumimoji="1" lang="ja-JP" altLang="en-US" sz="3600" dirty="0">
                <a:latin typeface="+mn-ea"/>
                <a:ea typeface="+mn-ea"/>
              </a:rPr>
              <a:t>質の高い出会い</a:t>
            </a:r>
          </a:p>
        </p:txBody>
      </p:sp>
      <p:sp>
        <p:nvSpPr>
          <p:cNvPr id="4" name="楕円 3">
            <a:extLst>
              <a:ext uri="{FF2B5EF4-FFF2-40B4-BE49-F238E27FC236}">
                <a16:creationId xmlns:a16="http://schemas.microsoft.com/office/drawing/2014/main" id="{04BC1F79-083D-46A4-90D3-098C0A8026DE}"/>
              </a:ext>
            </a:extLst>
          </p:cNvPr>
          <p:cNvSpPr/>
          <p:nvPr/>
        </p:nvSpPr>
        <p:spPr>
          <a:xfrm>
            <a:off x="1222657" y="1692088"/>
            <a:ext cx="3393440" cy="322072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2800" b="1" dirty="0">
                <a:latin typeface="+mn-ea"/>
              </a:rPr>
              <a:t>WEB</a:t>
            </a:r>
          </a:p>
          <a:p>
            <a:pPr algn="ctr"/>
            <a:endParaRPr lang="en-US" altLang="ja-JP" sz="2800" b="1" dirty="0">
              <a:latin typeface="+mn-ea"/>
            </a:endParaRPr>
          </a:p>
          <a:p>
            <a:pPr algn="ctr"/>
            <a:r>
              <a:rPr kumimoji="1" lang="ja-JP" altLang="en-US" b="1" dirty="0">
                <a:latin typeface="+mn-ea"/>
              </a:rPr>
              <a:t>結婚に真剣な会員</a:t>
            </a:r>
            <a:endParaRPr kumimoji="1" lang="en-US" altLang="ja-JP" b="1" dirty="0">
              <a:latin typeface="+mn-ea"/>
            </a:endParaRPr>
          </a:p>
          <a:p>
            <a:pPr algn="ctr"/>
            <a:r>
              <a:rPr lang="ja-JP" altLang="en-US" b="1" dirty="0">
                <a:latin typeface="+mn-ea"/>
              </a:rPr>
              <a:t>６万人</a:t>
            </a:r>
            <a:r>
              <a:rPr kumimoji="1" lang="ja-JP" altLang="en-US" b="1" dirty="0">
                <a:latin typeface="+mn-ea"/>
              </a:rPr>
              <a:t>以上</a:t>
            </a:r>
            <a:endParaRPr kumimoji="1" lang="en-US" altLang="ja-JP" b="1" dirty="0">
              <a:latin typeface="+mn-ea"/>
            </a:endParaRPr>
          </a:p>
          <a:p>
            <a:pPr algn="ctr"/>
            <a:endParaRPr lang="en-US" altLang="ja-JP" b="1" dirty="0">
              <a:latin typeface="+mn-ea"/>
            </a:endParaRPr>
          </a:p>
          <a:p>
            <a:pPr algn="ctr"/>
            <a:r>
              <a:rPr kumimoji="1" lang="ja-JP" altLang="en-US" b="1" dirty="0">
                <a:latin typeface="+mn-ea"/>
              </a:rPr>
              <a:t>常時申込可能</a:t>
            </a:r>
            <a:endParaRPr kumimoji="1" lang="en-US" altLang="ja-JP" b="1" dirty="0">
              <a:latin typeface="+mn-ea"/>
            </a:endParaRPr>
          </a:p>
          <a:p>
            <a:pPr algn="ctr"/>
            <a:endParaRPr kumimoji="1" lang="ja-JP" altLang="en-US" b="1" dirty="0">
              <a:latin typeface="+mn-ea"/>
            </a:endParaRPr>
          </a:p>
        </p:txBody>
      </p:sp>
      <p:sp>
        <p:nvSpPr>
          <p:cNvPr id="8" name="楕円 7">
            <a:extLst>
              <a:ext uri="{FF2B5EF4-FFF2-40B4-BE49-F238E27FC236}">
                <a16:creationId xmlns:a16="http://schemas.microsoft.com/office/drawing/2014/main" id="{91E9A71D-B748-4B97-A734-8ED9F41AA6F4}"/>
              </a:ext>
            </a:extLst>
          </p:cNvPr>
          <p:cNvSpPr/>
          <p:nvPr/>
        </p:nvSpPr>
        <p:spPr>
          <a:xfrm>
            <a:off x="4524866" y="203118"/>
            <a:ext cx="3307355" cy="3119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b="1" dirty="0">
                <a:latin typeface="+mn-ea"/>
              </a:rPr>
              <a:t>仲人の人脈</a:t>
            </a:r>
            <a:endParaRPr lang="en-US" altLang="ja-JP" sz="2800" b="1" dirty="0">
              <a:latin typeface="+mn-ea"/>
            </a:endParaRPr>
          </a:p>
          <a:p>
            <a:pPr algn="ctr"/>
            <a:endParaRPr lang="en-US" altLang="ja-JP" sz="2800" b="1" dirty="0">
              <a:latin typeface="+mn-ea"/>
            </a:endParaRPr>
          </a:p>
          <a:p>
            <a:pPr algn="ctr"/>
            <a:r>
              <a:rPr lang="ja-JP" altLang="en-US" b="1" dirty="0">
                <a:latin typeface="+mn-ea"/>
              </a:rPr>
              <a:t>あなたを知っているからこその紹介</a:t>
            </a:r>
            <a:endParaRPr lang="en-US" altLang="ja-JP" b="1" dirty="0">
              <a:latin typeface="+mn-ea"/>
            </a:endParaRPr>
          </a:p>
          <a:p>
            <a:pPr algn="ctr"/>
            <a:r>
              <a:rPr lang="ja-JP" altLang="en-US" b="1" dirty="0">
                <a:latin typeface="+mn-ea"/>
              </a:rPr>
              <a:t>が可能</a:t>
            </a:r>
            <a:endParaRPr lang="en-US" altLang="ja-JP" b="1" dirty="0">
              <a:latin typeface="+mn-ea"/>
            </a:endParaRPr>
          </a:p>
          <a:p>
            <a:pPr algn="ctr"/>
            <a:endParaRPr kumimoji="1" lang="ja-JP" altLang="en-US" b="1" dirty="0">
              <a:latin typeface="+mn-ea"/>
            </a:endParaRPr>
          </a:p>
        </p:txBody>
      </p:sp>
      <p:sp>
        <p:nvSpPr>
          <p:cNvPr id="9" name="楕円 8">
            <a:extLst>
              <a:ext uri="{FF2B5EF4-FFF2-40B4-BE49-F238E27FC236}">
                <a16:creationId xmlns:a16="http://schemas.microsoft.com/office/drawing/2014/main" id="{EFF13F42-FC59-46B2-AF1F-D396F71BDB89}"/>
              </a:ext>
            </a:extLst>
          </p:cNvPr>
          <p:cNvSpPr/>
          <p:nvPr/>
        </p:nvSpPr>
        <p:spPr>
          <a:xfrm>
            <a:off x="7918306" y="1692088"/>
            <a:ext cx="3511694" cy="339804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b="1" dirty="0">
                <a:latin typeface="+mn-ea"/>
              </a:rPr>
              <a:t>イベント</a:t>
            </a:r>
            <a:endParaRPr kumimoji="1" lang="en-US" altLang="ja-JP" sz="3200" b="1" dirty="0">
              <a:latin typeface="+mn-ea"/>
            </a:endParaRPr>
          </a:p>
          <a:p>
            <a:pPr algn="ctr"/>
            <a:endParaRPr lang="en-US" altLang="ja-JP" b="1" dirty="0">
              <a:latin typeface="+mn-ea"/>
            </a:endParaRPr>
          </a:p>
          <a:p>
            <a:pPr algn="ctr"/>
            <a:r>
              <a:rPr kumimoji="1" lang="ja-JP" altLang="en-US" b="1" dirty="0">
                <a:latin typeface="+mn-ea"/>
              </a:rPr>
              <a:t>たくさんの人に気軽に接し出会える</a:t>
            </a:r>
            <a:endParaRPr kumimoji="1" lang="en-US" altLang="ja-JP" b="1" dirty="0">
              <a:latin typeface="+mn-ea"/>
            </a:endParaRPr>
          </a:p>
          <a:p>
            <a:pPr algn="ctr"/>
            <a:endParaRPr lang="en-US" altLang="ja-JP" b="1" dirty="0">
              <a:latin typeface="+mn-ea"/>
            </a:endParaRPr>
          </a:p>
          <a:p>
            <a:pPr algn="ctr"/>
            <a:r>
              <a:rPr kumimoji="1" lang="ja-JP" altLang="en-US" b="1" dirty="0">
                <a:latin typeface="+mn-ea"/>
              </a:rPr>
              <a:t>平均月に</a:t>
            </a:r>
            <a:r>
              <a:rPr kumimoji="1" lang="en-US" altLang="ja-JP" b="1" dirty="0">
                <a:latin typeface="+mn-ea"/>
              </a:rPr>
              <a:t>1~4</a:t>
            </a:r>
            <a:r>
              <a:rPr kumimoji="1" lang="ja-JP" altLang="en-US" b="1" dirty="0">
                <a:latin typeface="+mn-ea"/>
              </a:rPr>
              <a:t>回</a:t>
            </a:r>
            <a:endParaRPr kumimoji="1" lang="en-US" altLang="ja-JP" b="1" dirty="0">
              <a:latin typeface="+mn-ea"/>
            </a:endParaRPr>
          </a:p>
          <a:p>
            <a:pPr algn="ctr"/>
            <a:r>
              <a:rPr kumimoji="1" lang="ja-JP" altLang="en-US" b="1" dirty="0">
                <a:latin typeface="+mn-ea"/>
              </a:rPr>
              <a:t>会員イベント割引</a:t>
            </a:r>
            <a:r>
              <a:rPr lang="ja-JP" altLang="en-US" b="1" dirty="0">
                <a:latin typeface="+mn-ea"/>
              </a:rPr>
              <a:t>有</a:t>
            </a:r>
            <a:endParaRPr kumimoji="1" lang="en-US" altLang="ja-JP" b="1" dirty="0">
              <a:latin typeface="+mn-ea"/>
            </a:endParaRPr>
          </a:p>
          <a:p>
            <a:pPr algn="ctr"/>
            <a:endParaRPr kumimoji="1" lang="ja-JP" altLang="en-US" b="1" dirty="0">
              <a:latin typeface="+mn-ea"/>
            </a:endParaRPr>
          </a:p>
        </p:txBody>
      </p:sp>
      <p:sp>
        <p:nvSpPr>
          <p:cNvPr id="10" name="楕円 9">
            <a:extLst>
              <a:ext uri="{FF2B5EF4-FFF2-40B4-BE49-F238E27FC236}">
                <a16:creationId xmlns:a16="http://schemas.microsoft.com/office/drawing/2014/main" id="{7583C945-3C4F-4FD3-8FD6-4B76ECB03272}"/>
              </a:ext>
            </a:extLst>
          </p:cNvPr>
          <p:cNvSpPr/>
          <p:nvPr/>
        </p:nvSpPr>
        <p:spPr>
          <a:xfrm>
            <a:off x="4438780" y="3429000"/>
            <a:ext cx="3511693" cy="334727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en-US" altLang="ja-JP" sz="3200" b="1" dirty="0">
              <a:latin typeface="+mn-ea"/>
            </a:endParaRPr>
          </a:p>
          <a:p>
            <a:pPr algn="ctr"/>
            <a:r>
              <a:rPr kumimoji="1" lang="ja-JP" altLang="en-US" sz="3200" b="1" dirty="0">
                <a:latin typeface="+mn-ea"/>
              </a:rPr>
              <a:t>学びの場</a:t>
            </a:r>
            <a:endParaRPr kumimoji="1" lang="en-US" altLang="ja-JP" sz="3200" b="1" dirty="0">
              <a:latin typeface="+mn-ea"/>
            </a:endParaRPr>
          </a:p>
          <a:p>
            <a:pPr algn="ctr"/>
            <a:endParaRPr lang="en-US" altLang="ja-JP" b="1" dirty="0">
              <a:latin typeface="+mn-ea"/>
            </a:endParaRPr>
          </a:p>
          <a:p>
            <a:pPr algn="ctr"/>
            <a:r>
              <a:rPr kumimoji="1" lang="ja-JP" altLang="en-US" b="1" dirty="0">
                <a:latin typeface="+mn-ea"/>
              </a:rPr>
              <a:t>その人のベースが</a:t>
            </a:r>
            <a:endParaRPr kumimoji="1" lang="en-US" altLang="ja-JP" b="1" dirty="0">
              <a:latin typeface="+mn-ea"/>
            </a:endParaRPr>
          </a:p>
          <a:p>
            <a:pPr algn="ctr"/>
            <a:r>
              <a:rPr kumimoji="1" lang="ja-JP" altLang="en-US" b="1" dirty="0">
                <a:latin typeface="+mn-ea"/>
              </a:rPr>
              <a:t>見える場</a:t>
            </a:r>
            <a:endParaRPr kumimoji="1" lang="en-US" altLang="ja-JP" b="1" dirty="0">
              <a:latin typeface="+mn-ea"/>
            </a:endParaRPr>
          </a:p>
          <a:p>
            <a:pPr algn="ctr"/>
            <a:endParaRPr lang="en-US" altLang="ja-JP" b="1" dirty="0">
              <a:latin typeface="+mn-ea"/>
            </a:endParaRPr>
          </a:p>
          <a:p>
            <a:pPr algn="ctr"/>
            <a:r>
              <a:rPr kumimoji="1" lang="ja-JP" altLang="en-US" b="1" dirty="0">
                <a:latin typeface="+mn-ea"/>
              </a:rPr>
              <a:t>平均月に</a:t>
            </a:r>
            <a:r>
              <a:rPr kumimoji="1" lang="en-US" altLang="ja-JP" b="1" dirty="0">
                <a:latin typeface="+mn-ea"/>
              </a:rPr>
              <a:t>1~2</a:t>
            </a:r>
            <a:r>
              <a:rPr kumimoji="1" lang="ja-JP" altLang="en-US" b="1" dirty="0">
                <a:latin typeface="+mn-ea"/>
              </a:rPr>
              <a:t>回</a:t>
            </a:r>
            <a:endParaRPr kumimoji="1" lang="en-US" altLang="ja-JP" b="1" dirty="0">
              <a:latin typeface="+mn-ea"/>
            </a:endParaRPr>
          </a:p>
          <a:p>
            <a:pPr algn="ctr"/>
            <a:r>
              <a:rPr lang="ja-JP" altLang="en-US" b="1" dirty="0">
                <a:latin typeface="+mn-ea"/>
              </a:rPr>
              <a:t>会員イベント割引有</a:t>
            </a:r>
            <a:endParaRPr kumimoji="1" lang="en-US" altLang="ja-JP" b="1" dirty="0">
              <a:latin typeface="+mn-ea"/>
            </a:endParaRPr>
          </a:p>
          <a:p>
            <a:pPr algn="ctr"/>
            <a:endParaRPr lang="en-US" altLang="ja-JP" b="1" dirty="0">
              <a:latin typeface="+mn-ea"/>
            </a:endParaRPr>
          </a:p>
          <a:p>
            <a:pPr algn="ctr"/>
            <a:endParaRPr kumimoji="1" lang="ja-JP" altLang="en-US" b="1" dirty="0">
              <a:latin typeface="+mn-ea"/>
            </a:endParaRPr>
          </a:p>
        </p:txBody>
      </p:sp>
      <p:pic>
        <p:nvPicPr>
          <p:cNvPr id="9220" name="Picture 4" descr="æ¥æ¬äºº å¥³æ§ ãã¼ã ç·æ§ æµ· ç æµ äººç© æè¡ æ è¦³å ãªã¼ã·ã£ã³ é ãã«ã¼ æ³¢ ãã©ãã« ããªãã¼ éç©º æ´å¤© æ´ã ç¾å¥³ ç¾ç· ã«ããã« æäºº ä»²è¯ã ã©ãã©ã ç¶ºéº éå¤ å±å¤ å¤ å¸¸å¤ æ¥½å æ´æ ãã­ã·ã¯ã³ãã¼ã¹ Tã·ã£ã ç½ æ±ãç· ãã ããã¯ãã° ç¬é¡ ç·å¥³ é¡ã¢ãã mdjf011 mdjm005 BeachCouple">
            <a:extLst>
              <a:ext uri="{FF2B5EF4-FFF2-40B4-BE49-F238E27FC236}">
                <a16:creationId xmlns:a16="http://schemas.microsoft.com/office/drawing/2014/main" id="{8C02E144-8DD2-4FA5-BC4E-4E636676B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43" y="4697853"/>
            <a:ext cx="2489955" cy="16632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2" name="Picture 6" descr="https://d1f5hsy4d47upe.cloudfront.net/dd/dd66065f68d8dc8c9f129392dec8f34a_t.jpeg">
            <a:extLst>
              <a:ext uri="{FF2B5EF4-FFF2-40B4-BE49-F238E27FC236}">
                <a16:creationId xmlns:a16="http://schemas.microsoft.com/office/drawing/2014/main" id="{905439FE-8DED-48CE-BEA3-2FDAF1E28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4999" y="573458"/>
            <a:ext cx="1988345" cy="1325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096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0E400E4-76C1-4F4B-BBE6-AD4E41BEB69B}"/>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defTabSz="914400"/>
            <a:r>
              <a:rPr kumimoji="1" lang="ja-JP" altLang="en-US" sz="5400">
                <a:solidFill>
                  <a:srgbClr val="FFFFFF"/>
                </a:solidFill>
              </a:rPr>
              <a:t>イベントの一例</a:t>
            </a:r>
          </a:p>
        </p:txBody>
      </p:sp>
      <p:pic>
        <p:nvPicPr>
          <p:cNvPr id="6" name="図 5">
            <a:extLst>
              <a:ext uri="{FF2B5EF4-FFF2-40B4-BE49-F238E27FC236}">
                <a16:creationId xmlns:a16="http://schemas.microsoft.com/office/drawing/2014/main" id="{C8B661BB-A7B7-4AB5-9AD1-38B48EFDCE9B}"/>
              </a:ext>
            </a:extLst>
          </p:cNvPr>
          <p:cNvPicPr>
            <a:picLocks noChangeAspect="1"/>
          </p:cNvPicPr>
          <p:nvPr/>
        </p:nvPicPr>
        <p:blipFill>
          <a:blip r:embed="rId3"/>
          <a:stretch>
            <a:fillRect/>
          </a:stretch>
        </p:blipFill>
        <p:spPr>
          <a:xfrm>
            <a:off x="613683" y="307731"/>
            <a:ext cx="2838322" cy="3997637"/>
          </a:xfrm>
          <a:prstGeom prst="rect">
            <a:avLst/>
          </a:prstGeom>
        </p:spPr>
      </p:pic>
      <p:pic>
        <p:nvPicPr>
          <p:cNvPr id="5" name="図 4">
            <a:extLst>
              <a:ext uri="{FF2B5EF4-FFF2-40B4-BE49-F238E27FC236}">
                <a16:creationId xmlns:a16="http://schemas.microsoft.com/office/drawing/2014/main" id="{7D4D12EF-32B4-49F0-8E89-403E7567D5EC}"/>
              </a:ext>
            </a:extLst>
          </p:cNvPr>
          <p:cNvPicPr>
            <a:picLocks noChangeAspect="1"/>
          </p:cNvPicPr>
          <p:nvPr/>
        </p:nvPicPr>
        <p:blipFill>
          <a:blip r:embed="rId4"/>
          <a:stretch>
            <a:fillRect/>
          </a:stretch>
        </p:blipFill>
        <p:spPr>
          <a:xfrm>
            <a:off x="4628263" y="307731"/>
            <a:ext cx="2948256" cy="3997637"/>
          </a:xfrm>
          <a:prstGeom prst="rect">
            <a:avLst/>
          </a:prstGeom>
        </p:spPr>
      </p:pic>
      <p:cxnSp>
        <p:nvCxnSpPr>
          <p:cNvPr id="15" name="Straight Connector 1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コンテンツ プレースホルダー 3">
            <a:extLst>
              <a:ext uri="{FF2B5EF4-FFF2-40B4-BE49-F238E27FC236}">
                <a16:creationId xmlns:a16="http://schemas.microsoft.com/office/drawing/2014/main" id="{81CDAE7D-277A-403A-8E15-626E7C6F6795}"/>
              </a:ext>
            </a:extLst>
          </p:cNvPr>
          <p:cNvPicPr>
            <a:picLocks noGrp="1" noChangeAspect="1"/>
          </p:cNvPicPr>
          <p:nvPr>
            <p:ph idx="1"/>
          </p:nvPr>
        </p:nvPicPr>
        <p:blipFill>
          <a:blip r:embed="rId5"/>
          <a:stretch>
            <a:fillRect/>
          </a:stretch>
        </p:blipFill>
        <p:spPr>
          <a:xfrm>
            <a:off x="8762510" y="330045"/>
            <a:ext cx="2798345" cy="3997637"/>
          </a:xfrm>
          <a:prstGeom prst="rect">
            <a:avLst/>
          </a:prstGeom>
        </p:spPr>
      </p:pic>
      <p:cxnSp>
        <p:nvCxnSpPr>
          <p:cNvPr id="17" name="Straight Connector 1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870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E314F131-ABB2-4259-A3D7-48BAFFE517B7}"/>
              </a:ext>
            </a:extLst>
          </p:cNvPr>
          <p:cNvPicPr>
            <a:picLocks noChangeAspect="1"/>
          </p:cNvPicPr>
          <p:nvPr/>
        </p:nvPicPr>
        <p:blipFill>
          <a:blip r:embed="rId2"/>
          <a:stretch>
            <a:fillRect/>
          </a:stretch>
        </p:blipFill>
        <p:spPr>
          <a:xfrm rot="1187579">
            <a:off x="5253719" y="2690131"/>
            <a:ext cx="2163536" cy="2163536"/>
          </a:xfrm>
          <a:prstGeom prst="ellipse">
            <a:avLst/>
          </a:prstGeom>
          <a:ln>
            <a:noFill/>
          </a:ln>
          <a:effectLst>
            <a:softEdge rad="112500"/>
          </a:effectLst>
        </p:spPr>
      </p:pic>
      <p:sp>
        <p:nvSpPr>
          <p:cNvPr id="2" name="タイトル 1">
            <a:extLst>
              <a:ext uri="{FF2B5EF4-FFF2-40B4-BE49-F238E27FC236}">
                <a16:creationId xmlns:a16="http://schemas.microsoft.com/office/drawing/2014/main" id="{12A36648-05E3-44B8-B2F2-937773639942}"/>
              </a:ext>
            </a:extLst>
          </p:cNvPr>
          <p:cNvSpPr>
            <a:spLocks noGrp="1"/>
          </p:cNvSpPr>
          <p:nvPr>
            <p:ph type="title"/>
          </p:nvPr>
        </p:nvSpPr>
        <p:spPr>
          <a:xfrm>
            <a:off x="838200" y="-124255"/>
            <a:ext cx="10515600" cy="1325563"/>
          </a:xfrm>
        </p:spPr>
        <p:txBody>
          <a:bodyPr>
            <a:normAutofit/>
          </a:bodyPr>
          <a:lstStyle/>
          <a:p>
            <a:pPr algn="ctr"/>
            <a:r>
              <a:rPr kumimoji="1" lang="ja-JP" altLang="en-US" dirty="0">
                <a:latin typeface="游明朝 Demibold" panose="02020600000000000000" pitchFamily="18" charset="-128"/>
                <a:ea typeface="游明朝 Demibold" panose="02020600000000000000" pitchFamily="18" charset="-128"/>
              </a:rPr>
              <a:t>会員様のお喜びの声</a:t>
            </a:r>
          </a:p>
        </p:txBody>
      </p:sp>
      <p:sp>
        <p:nvSpPr>
          <p:cNvPr id="6" name="四角形: 角を丸くする 5">
            <a:extLst>
              <a:ext uri="{FF2B5EF4-FFF2-40B4-BE49-F238E27FC236}">
                <a16:creationId xmlns:a16="http://schemas.microsoft.com/office/drawing/2014/main" id="{1EA100BA-53C8-488C-96C7-9F60ECF4D8D9}"/>
              </a:ext>
            </a:extLst>
          </p:cNvPr>
          <p:cNvSpPr/>
          <p:nvPr/>
        </p:nvSpPr>
        <p:spPr>
          <a:xfrm>
            <a:off x="6770914" y="1001486"/>
            <a:ext cx="5018315" cy="5540827"/>
          </a:xfrm>
          <a:prstGeom prst="roundRect">
            <a:avLst/>
          </a:prstGeom>
          <a:no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a:extLst>
              <a:ext uri="{FF2B5EF4-FFF2-40B4-BE49-F238E27FC236}">
                <a16:creationId xmlns:a16="http://schemas.microsoft.com/office/drawing/2014/main" id="{94509543-7EFF-4B12-B77E-F72F84FBFD80}"/>
              </a:ext>
            </a:extLst>
          </p:cNvPr>
          <p:cNvSpPr>
            <a:spLocks noGrp="1"/>
          </p:cNvSpPr>
          <p:nvPr>
            <p:ph idx="1"/>
          </p:nvPr>
        </p:nvSpPr>
        <p:spPr>
          <a:xfrm>
            <a:off x="6917871" y="1390245"/>
            <a:ext cx="4724400" cy="5323114"/>
          </a:xfrm>
        </p:spPr>
        <p:txBody>
          <a:bodyPr>
            <a:normAutofit fontScale="92500"/>
          </a:bodyPr>
          <a:lstStyle/>
          <a:p>
            <a:pPr marL="0" indent="0" algn="ctr">
              <a:buNone/>
            </a:pPr>
            <a:r>
              <a:rPr kumimoji="1" lang="ja-JP" altLang="en-US" sz="2400" dirty="0">
                <a:latin typeface="游明朝 Demibold" panose="02020600000000000000" pitchFamily="18" charset="-128"/>
                <a:ea typeface="游明朝 Demibold" panose="02020600000000000000" pitchFamily="18" charset="-128"/>
              </a:rPr>
              <a:t>男性</a:t>
            </a:r>
            <a:r>
              <a:rPr kumimoji="1" lang="en-US" altLang="ja-JP" sz="2400" dirty="0">
                <a:latin typeface="游明朝 Demibold" panose="02020600000000000000" pitchFamily="18" charset="-128"/>
                <a:ea typeface="游明朝 Demibold" panose="02020600000000000000" pitchFamily="18" charset="-128"/>
              </a:rPr>
              <a:t>37</a:t>
            </a:r>
            <a:r>
              <a:rPr kumimoji="1" lang="ja-JP" altLang="en-US" sz="2400" dirty="0">
                <a:latin typeface="游明朝 Demibold" panose="02020600000000000000" pitchFamily="18" charset="-128"/>
                <a:ea typeface="游明朝 Demibold" panose="02020600000000000000" pitchFamily="18" charset="-128"/>
              </a:rPr>
              <a:t>歳　</a:t>
            </a:r>
            <a:r>
              <a:rPr lang="ja-JP" altLang="en-US" sz="2400" dirty="0">
                <a:latin typeface="游明朝 Demibold" panose="02020600000000000000" pitchFamily="18" charset="-128"/>
                <a:ea typeface="游明朝 Demibold" panose="02020600000000000000" pitchFamily="18" charset="-128"/>
              </a:rPr>
              <a:t>会社員</a:t>
            </a:r>
            <a:endParaRPr lang="en-US" altLang="ja-JP" sz="2400" dirty="0">
              <a:latin typeface="游明朝 Demibold" panose="02020600000000000000" pitchFamily="18" charset="-128"/>
              <a:ea typeface="游明朝 Demibold" panose="02020600000000000000" pitchFamily="18" charset="-128"/>
            </a:endParaRPr>
          </a:p>
          <a:p>
            <a:pPr marL="0" indent="0" algn="ctr">
              <a:buNone/>
            </a:pPr>
            <a:endParaRPr lang="en-US" altLang="ja-JP" sz="1800" dirty="0">
              <a:latin typeface="游明朝 Demibold" panose="02020600000000000000" pitchFamily="18" charset="-128"/>
              <a:ea typeface="游明朝 Demibold" panose="02020600000000000000" pitchFamily="18" charset="-128"/>
            </a:endParaRPr>
          </a:p>
          <a:p>
            <a:pPr marL="0" indent="0" algn="ctr">
              <a:buNone/>
            </a:pPr>
            <a:r>
              <a:rPr lang="ja-JP" altLang="en-US" sz="1800" dirty="0">
                <a:latin typeface="游明朝 Demibold" panose="02020600000000000000" pitchFamily="18" charset="-128"/>
                <a:ea typeface="游明朝 Demibold" panose="02020600000000000000" pitchFamily="18" charset="-128"/>
              </a:rPr>
              <a:t>職場と家の往復で出会いなんて</a:t>
            </a:r>
            <a:r>
              <a:rPr kumimoji="1" lang="ja-JP" altLang="en-US" sz="1800" dirty="0">
                <a:latin typeface="游明朝 Demibold" panose="02020600000000000000" pitchFamily="18" charset="-128"/>
                <a:ea typeface="游明朝 Demibold" panose="02020600000000000000" pitchFamily="18" charset="-128"/>
              </a:rPr>
              <a:t>　なく気</a:t>
            </a:r>
            <a:r>
              <a:rPr kumimoji="1" lang="ja-JP" altLang="en-US" sz="1800" dirty="0" err="1">
                <a:latin typeface="游明朝 Demibold" panose="02020600000000000000" pitchFamily="18" charset="-128"/>
                <a:ea typeface="游明朝 Demibold" panose="02020600000000000000" pitchFamily="18" charset="-128"/>
              </a:rPr>
              <a:t>づい</a:t>
            </a:r>
            <a:endParaRPr kumimoji="1" lang="en-US" altLang="ja-JP" sz="1800" dirty="0">
              <a:latin typeface="游明朝 Demibold" panose="02020600000000000000" pitchFamily="18" charset="-128"/>
              <a:ea typeface="游明朝 Demibold" panose="02020600000000000000" pitchFamily="18" charset="-128"/>
            </a:endParaRPr>
          </a:p>
          <a:p>
            <a:pPr marL="0" indent="0" algn="ctr">
              <a:buNone/>
            </a:pPr>
            <a:r>
              <a:rPr kumimoji="1" lang="ja-JP" altLang="en-US" sz="1800" dirty="0">
                <a:latin typeface="游明朝 Demibold" panose="02020600000000000000" pitchFamily="18" charset="-128"/>
                <a:ea typeface="游明朝 Demibold" panose="02020600000000000000" pitchFamily="18" charset="-128"/>
              </a:rPr>
              <a:t>たらアラフォーに</a:t>
            </a:r>
            <a:r>
              <a:rPr kumimoji="1" lang="en-US" altLang="ja-JP" sz="1800" dirty="0">
                <a:latin typeface="游明朝 Demibold" panose="02020600000000000000" pitchFamily="18" charset="-128"/>
                <a:ea typeface="游明朝 Demibold" panose="02020600000000000000" pitchFamily="18" charset="-128"/>
              </a:rPr>
              <a:t>…</a:t>
            </a:r>
            <a:r>
              <a:rPr kumimoji="1" lang="ja-JP" altLang="en-US" sz="1800" dirty="0">
                <a:latin typeface="游明朝 Demibold" panose="02020600000000000000" pitchFamily="18" charset="-128"/>
                <a:ea typeface="游明朝 Demibold" panose="02020600000000000000" pitchFamily="18" charset="-128"/>
              </a:rPr>
              <a:t>このままだとまずいなと</a:t>
            </a:r>
            <a:endParaRPr kumimoji="1" lang="en-US" altLang="ja-JP" sz="1800" dirty="0">
              <a:latin typeface="游明朝 Demibold" panose="02020600000000000000" pitchFamily="18" charset="-128"/>
              <a:ea typeface="游明朝 Demibold" panose="02020600000000000000" pitchFamily="18" charset="-128"/>
            </a:endParaRPr>
          </a:p>
          <a:p>
            <a:pPr marL="0" indent="0" algn="ctr">
              <a:buNone/>
            </a:pPr>
            <a:r>
              <a:rPr kumimoji="1" lang="ja-JP" altLang="en-US" sz="1800" dirty="0">
                <a:latin typeface="游明朝 Demibold" panose="02020600000000000000" pitchFamily="18" charset="-128"/>
                <a:ea typeface="游明朝 Demibold" panose="02020600000000000000" pitchFamily="18" charset="-128"/>
              </a:rPr>
              <a:t>感じ友人に話していたら紹介を受け、面談に</a:t>
            </a:r>
            <a:endParaRPr kumimoji="1" lang="en-US" altLang="ja-JP" sz="1800" dirty="0">
              <a:latin typeface="游明朝 Demibold" panose="02020600000000000000" pitchFamily="18" charset="-128"/>
              <a:ea typeface="游明朝 Demibold" panose="02020600000000000000" pitchFamily="18" charset="-128"/>
            </a:endParaRPr>
          </a:p>
          <a:p>
            <a:pPr marL="0" indent="0" algn="ctr">
              <a:buNone/>
            </a:pPr>
            <a:r>
              <a:rPr lang="ja-JP" altLang="en-US" sz="1800" dirty="0">
                <a:latin typeface="游明朝 Demibold" panose="02020600000000000000" pitchFamily="18" charset="-128"/>
                <a:ea typeface="游明朝 Demibold" panose="02020600000000000000" pitchFamily="18" charset="-128"/>
              </a:rPr>
              <a:t>いきました</a:t>
            </a:r>
            <a:r>
              <a:rPr kumimoji="1" lang="ja-JP" altLang="en-US" sz="1800" dirty="0">
                <a:latin typeface="游明朝 Demibold" panose="02020600000000000000" pitchFamily="18" charset="-128"/>
                <a:ea typeface="游明朝 Demibold" panose="02020600000000000000" pitchFamily="18" charset="-128"/>
              </a:rPr>
              <a:t>。婚活の現状を聞いて、自分で行</a:t>
            </a:r>
            <a:endParaRPr kumimoji="1" lang="en-US" altLang="ja-JP" sz="1800" dirty="0">
              <a:latin typeface="游明朝 Demibold" panose="02020600000000000000" pitchFamily="18" charset="-128"/>
              <a:ea typeface="游明朝 Demibold" panose="02020600000000000000" pitchFamily="18" charset="-128"/>
            </a:endParaRPr>
          </a:p>
          <a:p>
            <a:pPr marL="0" indent="0" algn="ctr">
              <a:buNone/>
            </a:pPr>
            <a:r>
              <a:rPr kumimoji="1" lang="ja-JP" altLang="en-US" sz="1800" dirty="0">
                <a:latin typeface="游明朝 Demibold" panose="02020600000000000000" pitchFamily="18" charset="-128"/>
                <a:ea typeface="游明朝 Demibold" panose="02020600000000000000" pitchFamily="18" charset="-128"/>
              </a:rPr>
              <a:t>動してもうまくいかないと逆に前向きになり</a:t>
            </a:r>
            <a:endParaRPr kumimoji="1" lang="en-US" altLang="ja-JP" sz="1800" dirty="0">
              <a:latin typeface="游明朝 Demibold" panose="02020600000000000000" pitchFamily="18" charset="-128"/>
              <a:ea typeface="游明朝 Demibold" panose="02020600000000000000" pitchFamily="18" charset="-128"/>
            </a:endParaRPr>
          </a:p>
          <a:p>
            <a:pPr marL="0" indent="0" algn="ctr">
              <a:buNone/>
            </a:pPr>
            <a:r>
              <a:rPr lang="ja-JP" altLang="en-US" sz="1800" dirty="0">
                <a:latin typeface="游明朝 Demibold" panose="02020600000000000000" pitchFamily="18" charset="-128"/>
                <a:ea typeface="游明朝 Demibold" panose="02020600000000000000" pitchFamily="18" charset="-128"/>
              </a:rPr>
              <a:t>プロにお願いしようと入会に決めました。</a:t>
            </a:r>
            <a:endParaRPr lang="en-US" altLang="ja-JP" sz="1800" dirty="0">
              <a:latin typeface="游明朝 Demibold" panose="02020600000000000000" pitchFamily="18" charset="-128"/>
              <a:ea typeface="游明朝 Demibold" panose="02020600000000000000" pitchFamily="18" charset="-128"/>
            </a:endParaRPr>
          </a:p>
          <a:p>
            <a:pPr marL="0" indent="0" algn="ctr">
              <a:buNone/>
            </a:pPr>
            <a:r>
              <a:rPr lang="ja-JP" altLang="en-US" sz="1800" dirty="0">
                <a:latin typeface="游明朝 Demibold" panose="02020600000000000000" pitchFamily="18" charset="-128"/>
                <a:ea typeface="游明朝 Demibold" panose="02020600000000000000" pitchFamily="18" charset="-128"/>
              </a:rPr>
              <a:t>結果、半年で最愛の人をみつけ今は人生で</a:t>
            </a:r>
            <a:endParaRPr lang="en-US" altLang="ja-JP" sz="1800" dirty="0">
              <a:latin typeface="游明朝 Demibold" panose="02020600000000000000" pitchFamily="18" charset="-128"/>
              <a:ea typeface="游明朝 Demibold" panose="02020600000000000000" pitchFamily="18" charset="-128"/>
            </a:endParaRPr>
          </a:p>
          <a:p>
            <a:pPr marL="0" indent="0" algn="ctr">
              <a:buNone/>
            </a:pPr>
            <a:r>
              <a:rPr lang="en-US" altLang="ja-JP" sz="1800" dirty="0">
                <a:latin typeface="游明朝 Demibold" panose="02020600000000000000" pitchFamily="18" charset="-128"/>
                <a:ea typeface="游明朝 Demibold" panose="02020600000000000000" pitchFamily="18" charset="-128"/>
              </a:rPr>
              <a:t>1</a:t>
            </a:r>
            <a:r>
              <a:rPr lang="ja-JP" altLang="en-US" sz="1800" dirty="0">
                <a:latin typeface="游明朝 Demibold" panose="02020600000000000000" pitchFamily="18" charset="-128"/>
                <a:ea typeface="游明朝 Demibold" panose="02020600000000000000" pitchFamily="18" charset="-128"/>
              </a:rPr>
              <a:t>番幸せです。悩んでいるなら入会してく</a:t>
            </a:r>
            <a:r>
              <a:rPr lang="ja-JP" altLang="en-US" sz="1800" dirty="0" err="1">
                <a:latin typeface="游明朝 Demibold" panose="02020600000000000000" pitchFamily="18" charset="-128"/>
                <a:ea typeface="游明朝 Demibold" panose="02020600000000000000" pitchFamily="18" charset="-128"/>
              </a:rPr>
              <a:t>だ</a:t>
            </a:r>
            <a:endParaRPr lang="en-US" altLang="ja-JP" sz="1800" dirty="0">
              <a:latin typeface="游明朝 Demibold" panose="02020600000000000000" pitchFamily="18" charset="-128"/>
              <a:ea typeface="游明朝 Demibold" panose="02020600000000000000" pitchFamily="18" charset="-128"/>
            </a:endParaRPr>
          </a:p>
          <a:p>
            <a:pPr marL="0" indent="0" algn="ctr">
              <a:buNone/>
            </a:pPr>
            <a:r>
              <a:rPr lang="ja-JP" altLang="en-US" sz="1800" dirty="0">
                <a:latin typeface="游明朝 Demibold" panose="02020600000000000000" pitchFamily="18" charset="-128"/>
                <a:ea typeface="游明朝 Demibold" panose="02020600000000000000" pitchFamily="18" charset="-128"/>
              </a:rPr>
              <a:t>さい。私は本当に入会してよかったです。</a:t>
            </a:r>
            <a:endParaRPr lang="en-US" altLang="ja-JP" sz="1800" dirty="0">
              <a:latin typeface="游明朝 Demibold" panose="02020600000000000000" pitchFamily="18" charset="-128"/>
              <a:ea typeface="游明朝 Demibold" panose="02020600000000000000" pitchFamily="18" charset="-128"/>
            </a:endParaRPr>
          </a:p>
          <a:p>
            <a:pPr marL="0" indent="0" algn="ctr">
              <a:buNone/>
            </a:pPr>
            <a:r>
              <a:rPr kumimoji="1" lang="en-US" altLang="ja-JP" sz="1800" dirty="0">
                <a:latin typeface="游明朝 Demibold" panose="02020600000000000000" pitchFamily="18" charset="-128"/>
                <a:ea typeface="游明朝 Demibold" panose="02020600000000000000" pitchFamily="18" charset="-128"/>
              </a:rPr>
              <a:t>1</a:t>
            </a:r>
            <a:r>
              <a:rPr kumimoji="1" lang="ja-JP" altLang="en-US" sz="1800" dirty="0">
                <a:latin typeface="游明朝 Demibold" panose="02020600000000000000" pitchFamily="18" charset="-128"/>
                <a:ea typeface="游明朝 Demibold" panose="02020600000000000000" pitchFamily="18" charset="-128"/>
              </a:rPr>
              <a:t>人ではこの結果は得られませんでした。</a:t>
            </a:r>
            <a:endParaRPr kumimoji="1" lang="en-US" altLang="ja-JP" sz="1800" dirty="0">
              <a:latin typeface="游明朝 Demibold" panose="02020600000000000000" pitchFamily="18" charset="-128"/>
              <a:ea typeface="游明朝 Demibold" panose="02020600000000000000" pitchFamily="18" charset="-128"/>
            </a:endParaRPr>
          </a:p>
          <a:p>
            <a:pPr marL="0" indent="0" algn="ctr">
              <a:buNone/>
            </a:pPr>
            <a:r>
              <a:rPr lang="ja-JP" altLang="en-US" sz="1800" dirty="0">
                <a:latin typeface="游明朝 Demibold" panose="02020600000000000000" pitchFamily="18" charset="-128"/>
                <a:ea typeface="游明朝 Demibold" panose="02020600000000000000" pitchFamily="18" charset="-128"/>
              </a:rPr>
              <a:t>本当に感謝しています。</a:t>
            </a:r>
            <a:endParaRPr kumimoji="1" lang="ja-JP" altLang="en-US" sz="1800" dirty="0">
              <a:latin typeface="游明朝 Demibold" panose="02020600000000000000" pitchFamily="18" charset="-128"/>
              <a:ea typeface="游明朝 Demibold" panose="02020600000000000000" pitchFamily="18" charset="-128"/>
            </a:endParaRPr>
          </a:p>
        </p:txBody>
      </p:sp>
      <p:sp>
        <p:nvSpPr>
          <p:cNvPr id="9" name="四角形: 角を丸くする 8">
            <a:extLst>
              <a:ext uri="{FF2B5EF4-FFF2-40B4-BE49-F238E27FC236}">
                <a16:creationId xmlns:a16="http://schemas.microsoft.com/office/drawing/2014/main" id="{2001C3D9-1482-4594-8192-D360470FB3C1}"/>
              </a:ext>
            </a:extLst>
          </p:cNvPr>
          <p:cNvSpPr/>
          <p:nvPr/>
        </p:nvSpPr>
        <p:spPr>
          <a:xfrm>
            <a:off x="838200" y="1001486"/>
            <a:ext cx="5018315" cy="5540827"/>
          </a:xfrm>
          <a:prstGeom prst="roundRect">
            <a:avLst/>
          </a:prstGeom>
          <a:noFill/>
          <a:ln w="3492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コンテンツ プレースホルダー 2">
            <a:extLst>
              <a:ext uri="{FF2B5EF4-FFF2-40B4-BE49-F238E27FC236}">
                <a16:creationId xmlns:a16="http://schemas.microsoft.com/office/drawing/2014/main" id="{32102F6E-6D52-4034-A194-767F0814A3DE}"/>
              </a:ext>
            </a:extLst>
          </p:cNvPr>
          <p:cNvSpPr txBox="1">
            <a:spLocks/>
          </p:cNvSpPr>
          <p:nvPr/>
        </p:nvSpPr>
        <p:spPr>
          <a:xfrm>
            <a:off x="985157" y="1390245"/>
            <a:ext cx="4724400" cy="5323114"/>
          </a:xfrm>
          <a:prstGeom prst="rect">
            <a:avLst/>
          </a:prstGeom>
        </p:spPr>
        <p:txBody>
          <a:bodyPr vert="horz" lIns="91440" tIns="45720" rIns="91440" bIns="45720" rtlCol="0">
            <a:normAutofit fontScale="92500"/>
          </a:bodyPr>
          <a:lstStyle>
            <a:lvl1pPr marL="228589" indent="-228589" algn="l" defTabSz="91435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dirty="0">
                <a:latin typeface="游明朝 Demibold" panose="02020600000000000000" pitchFamily="18" charset="-128"/>
                <a:ea typeface="游明朝 Demibold" panose="02020600000000000000" pitchFamily="18" charset="-128"/>
              </a:rPr>
              <a:t>女性</a:t>
            </a:r>
            <a:r>
              <a:rPr lang="en-US" altLang="ja-JP" sz="2400" dirty="0">
                <a:latin typeface="游明朝 Demibold" panose="02020600000000000000" pitchFamily="18" charset="-128"/>
                <a:ea typeface="游明朝 Demibold" panose="02020600000000000000" pitchFamily="18" charset="-128"/>
              </a:rPr>
              <a:t>32</a:t>
            </a:r>
            <a:r>
              <a:rPr lang="ja-JP" altLang="en-US" sz="2400" dirty="0">
                <a:latin typeface="游明朝 Demibold" panose="02020600000000000000" pitchFamily="18" charset="-128"/>
                <a:ea typeface="游明朝 Demibold" panose="02020600000000000000" pitchFamily="18" charset="-128"/>
              </a:rPr>
              <a:t>歳　会社員</a:t>
            </a:r>
            <a:endParaRPr lang="en-US" altLang="ja-JP" sz="2400" dirty="0">
              <a:latin typeface="游明朝 Demibold" panose="02020600000000000000" pitchFamily="18" charset="-128"/>
              <a:ea typeface="游明朝 Demibold" panose="02020600000000000000" pitchFamily="18" charset="-128"/>
            </a:endParaRPr>
          </a:p>
          <a:p>
            <a:pPr marL="0" indent="0" algn="ctr">
              <a:buFont typeface="Arial" panose="020B0604020202020204" pitchFamily="34" charset="0"/>
              <a:buNone/>
            </a:pPr>
            <a:endParaRPr lang="en-US" altLang="ja-JP" sz="1800" dirty="0">
              <a:latin typeface="游明朝 Demibold" panose="02020600000000000000" pitchFamily="18" charset="-128"/>
              <a:ea typeface="游明朝 Demibold" panose="02020600000000000000" pitchFamily="18" charset="-128"/>
            </a:endParaRPr>
          </a:p>
          <a:p>
            <a:pPr marL="0" indent="0" algn="ctr">
              <a:buFont typeface="Arial" panose="020B0604020202020204" pitchFamily="34" charset="0"/>
              <a:buNone/>
            </a:pPr>
            <a:r>
              <a:rPr lang="ja-JP" altLang="en-US" sz="1800" dirty="0">
                <a:latin typeface="游明朝 Demibold" panose="02020600000000000000" pitchFamily="18" charset="-128"/>
                <a:ea typeface="游明朝 Demibold" panose="02020600000000000000" pitchFamily="18" charset="-128"/>
              </a:rPr>
              <a:t>自然といい人と出会って結婚するんだろう</a:t>
            </a:r>
            <a:endParaRPr lang="en-US" altLang="ja-JP" sz="1800" dirty="0">
              <a:latin typeface="游明朝 Demibold" panose="02020600000000000000" pitchFamily="18" charset="-128"/>
              <a:ea typeface="游明朝 Demibold" panose="02020600000000000000" pitchFamily="18" charset="-128"/>
            </a:endParaRPr>
          </a:p>
          <a:p>
            <a:pPr marL="0" indent="0" algn="ctr">
              <a:buFont typeface="Arial" panose="020B0604020202020204" pitchFamily="34" charset="0"/>
              <a:buNone/>
            </a:pPr>
            <a:r>
              <a:rPr lang="ja-JP" altLang="en-US" sz="1800" dirty="0">
                <a:latin typeface="游明朝 Demibold" panose="02020600000000000000" pitchFamily="18" charset="-128"/>
                <a:ea typeface="游明朝 Demibold" panose="02020600000000000000" pitchFamily="18" charset="-128"/>
              </a:rPr>
              <a:t>　</a:t>
            </a:r>
            <a:r>
              <a:rPr lang="ja-JP" altLang="en-US" sz="1800" dirty="0" err="1">
                <a:latin typeface="游明朝 Demibold" panose="02020600000000000000" pitchFamily="18" charset="-128"/>
                <a:ea typeface="游明朝 Demibold" panose="02020600000000000000" pitchFamily="18" charset="-128"/>
              </a:rPr>
              <a:t>なと</a:t>
            </a:r>
            <a:r>
              <a:rPr lang="ja-JP" altLang="en-US" sz="1800" dirty="0">
                <a:latin typeface="游明朝 Demibold" panose="02020600000000000000" pitchFamily="18" charset="-128"/>
                <a:ea typeface="游明朝 Demibold" panose="02020600000000000000" pitchFamily="18" charset="-128"/>
              </a:rPr>
              <a:t>ずっと思っていて、たまに合コンに行く</a:t>
            </a:r>
            <a:endParaRPr lang="en-US" altLang="ja-JP" sz="1800" dirty="0">
              <a:latin typeface="游明朝 Demibold" panose="02020600000000000000" pitchFamily="18" charset="-128"/>
              <a:ea typeface="游明朝 Demibold" panose="02020600000000000000" pitchFamily="18" charset="-128"/>
            </a:endParaRPr>
          </a:p>
          <a:p>
            <a:pPr marL="0" indent="0" algn="ctr">
              <a:buFont typeface="Arial" panose="020B0604020202020204" pitchFamily="34" charset="0"/>
              <a:buNone/>
            </a:pPr>
            <a:r>
              <a:rPr lang="ja-JP" altLang="en-US" sz="1800" dirty="0">
                <a:latin typeface="游明朝 Demibold" panose="02020600000000000000" pitchFamily="18" charset="-128"/>
                <a:ea typeface="游明朝 Demibold" panose="02020600000000000000" pitchFamily="18" charset="-128"/>
              </a:rPr>
              <a:t>程度。きづいたら周りの友達は結婚し、</a:t>
            </a:r>
            <a:r>
              <a:rPr lang="en-US" altLang="ja-JP" sz="1800" dirty="0">
                <a:latin typeface="游明朝 Demibold" panose="02020600000000000000" pitchFamily="18" charset="-128"/>
                <a:ea typeface="游明朝 Demibold" panose="02020600000000000000" pitchFamily="18" charset="-128"/>
              </a:rPr>
              <a:t>30</a:t>
            </a:r>
            <a:r>
              <a:rPr lang="ja-JP" altLang="en-US" sz="1800" dirty="0">
                <a:latin typeface="游明朝 Demibold" panose="02020600000000000000" pitchFamily="18" charset="-128"/>
                <a:ea typeface="游明朝 Demibold" panose="02020600000000000000" pitchFamily="18" charset="-128"/>
              </a:rPr>
              <a:t>歳</a:t>
            </a:r>
            <a:endParaRPr lang="en-US" altLang="ja-JP" sz="1800" dirty="0">
              <a:latin typeface="游明朝 Demibold" panose="02020600000000000000" pitchFamily="18" charset="-128"/>
              <a:ea typeface="游明朝 Demibold" panose="02020600000000000000" pitchFamily="18" charset="-128"/>
            </a:endParaRPr>
          </a:p>
          <a:p>
            <a:pPr marL="0" indent="0" algn="ctr">
              <a:buFont typeface="Arial" panose="020B0604020202020204" pitchFamily="34" charset="0"/>
              <a:buNone/>
            </a:pPr>
            <a:r>
              <a:rPr lang="ja-JP" altLang="en-US" sz="1800" dirty="0">
                <a:latin typeface="游明朝 Demibold" panose="02020600000000000000" pitchFamily="18" charset="-128"/>
                <a:ea typeface="游明朝 Demibold" panose="02020600000000000000" pitchFamily="18" charset="-128"/>
              </a:rPr>
              <a:t>を過ぎていました。両親にどうするの？と言</a:t>
            </a:r>
            <a:r>
              <a:rPr lang="ja-JP" altLang="en-US" sz="1800" dirty="0" err="1">
                <a:latin typeface="游明朝 Demibold" panose="02020600000000000000" pitchFamily="18" charset="-128"/>
                <a:ea typeface="游明朝 Demibold" panose="02020600000000000000" pitchFamily="18" charset="-128"/>
              </a:rPr>
              <a:t>わ</a:t>
            </a:r>
            <a:endParaRPr lang="en-US" altLang="ja-JP" sz="1800" dirty="0">
              <a:latin typeface="游明朝 Demibold" panose="02020600000000000000" pitchFamily="18" charset="-128"/>
              <a:ea typeface="游明朝 Demibold" panose="02020600000000000000" pitchFamily="18" charset="-128"/>
            </a:endParaRPr>
          </a:p>
          <a:p>
            <a:pPr marL="0" indent="0" algn="ctr">
              <a:buFont typeface="Arial" panose="020B0604020202020204" pitchFamily="34" charset="0"/>
              <a:buNone/>
            </a:pPr>
            <a:r>
              <a:rPr lang="ja-JP" altLang="en-US" sz="1800" dirty="0">
                <a:latin typeface="游明朝 Demibold" panose="02020600000000000000" pitchFamily="18" charset="-128"/>
                <a:ea typeface="游明朝 Demibold" panose="02020600000000000000" pitchFamily="18" charset="-128"/>
              </a:rPr>
              <a:t>れ、思い切って入会しました。活動中に</a:t>
            </a:r>
            <a:r>
              <a:rPr lang="ja-JP" altLang="en-US" sz="1800" dirty="0" err="1">
                <a:latin typeface="游明朝 Demibold" panose="02020600000000000000" pitchFamily="18" charset="-128"/>
                <a:ea typeface="游明朝 Demibold" panose="02020600000000000000" pitchFamily="18" charset="-128"/>
              </a:rPr>
              <a:t>おちこ</a:t>
            </a:r>
            <a:endParaRPr lang="en-US" altLang="ja-JP" sz="1800" dirty="0">
              <a:latin typeface="游明朝 Demibold" panose="02020600000000000000" pitchFamily="18" charset="-128"/>
              <a:ea typeface="游明朝 Demibold" panose="02020600000000000000" pitchFamily="18" charset="-128"/>
            </a:endParaRPr>
          </a:p>
          <a:p>
            <a:pPr marL="0" indent="0" algn="ctr">
              <a:buFont typeface="Arial" panose="020B0604020202020204" pitchFamily="34" charset="0"/>
              <a:buNone/>
            </a:pPr>
            <a:r>
              <a:rPr lang="ja-JP" altLang="en-US" sz="1800" dirty="0">
                <a:latin typeface="游明朝 Demibold" panose="02020600000000000000" pitchFamily="18" charset="-128"/>
                <a:ea typeface="游明朝 Demibold" panose="02020600000000000000" pitchFamily="18" charset="-128"/>
              </a:rPr>
              <a:t>むことも多かったですが、そのたびに相談に</a:t>
            </a:r>
            <a:endParaRPr lang="en-US" altLang="ja-JP" sz="1800" dirty="0">
              <a:latin typeface="游明朝 Demibold" panose="02020600000000000000" pitchFamily="18" charset="-128"/>
              <a:ea typeface="游明朝 Demibold" panose="02020600000000000000" pitchFamily="18" charset="-128"/>
            </a:endParaRPr>
          </a:p>
          <a:p>
            <a:pPr marL="0" indent="0" algn="ctr">
              <a:buFont typeface="Arial" panose="020B0604020202020204" pitchFamily="34" charset="0"/>
              <a:buNone/>
            </a:pPr>
            <a:r>
              <a:rPr lang="ja-JP" altLang="en-US" sz="1800" dirty="0">
                <a:latin typeface="游明朝 Demibold" panose="02020600000000000000" pitchFamily="18" charset="-128"/>
                <a:ea typeface="游明朝 Demibold" panose="02020600000000000000" pitchFamily="18" charset="-128"/>
              </a:rPr>
              <a:t>乗ってくれたのたので乗り越えることが出来</a:t>
            </a:r>
            <a:r>
              <a:rPr lang="ja-JP" altLang="en-US" sz="1800" dirty="0" err="1">
                <a:latin typeface="游明朝 Demibold" panose="02020600000000000000" pitchFamily="18" charset="-128"/>
                <a:ea typeface="游明朝 Demibold" panose="02020600000000000000" pitchFamily="18" charset="-128"/>
              </a:rPr>
              <a:t>ま</a:t>
            </a:r>
            <a:endParaRPr lang="en-US" altLang="ja-JP" sz="1800" dirty="0">
              <a:latin typeface="游明朝 Demibold" panose="02020600000000000000" pitchFamily="18" charset="-128"/>
              <a:ea typeface="游明朝 Demibold" panose="02020600000000000000" pitchFamily="18" charset="-128"/>
            </a:endParaRPr>
          </a:p>
          <a:p>
            <a:pPr marL="0" indent="0" algn="ctr">
              <a:buFont typeface="Arial" panose="020B0604020202020204" pitchFamily="34" charset="0"/>
              <a:buNone/>
            </a:pPr>
            <a:r>
              <a:rPr lang="ja-JP" altLang="en-US" sz="1800" dirty="0">
                <a:latin typeface="游明朝 Demibold" panose="02020600000000000000" pitchFamily="18" charset="-128"/>
                <a:ea typeface="游明朝 Demibold" panose="02020600000000000000" pitchFamily="18" charset="-128"/>
              </a:rPr>
              <a:t>した。</a:t>
            </a:r>
            <a:r>
              <a:rPr lang="en-US" altLang="ja-JP" sz="1800" dirty="0">
                <a:latin typeface="游明朝 Demibold" panose="02020600000000000000" pitchFamily="18" charset="-128"/>
                <a:ea typeface="游明朝 Demibold" panose="02020600000000000000" pitchFamily="18" charset="-128"/>
              </a:rPr>
              <a:t>1</a:t>
            </a:r>
            <a:r>
              <a:rPr lang="ja-JP" altLang="en-US" sz="1800" dirty="0">
                <a:latin typeface="游明朝 Demibold" panose="02020600000000000000" pitchFamily="18" charset="-128"/>
                <a:ea typeface="游明朝 Demibold" panose="02020600000000000000" pitchFamily="18" charset="-128"/>
              </a:rPr>
              <a:t>人では間違いなく乗り越えら</a:t>
            </a:r>
            <a:r>
              <a:rPr lang="ja-JP" altLang="en-US" sz="1800" dirty="0" err="1">
                <a:latin typeface="游明朝 Demibold" panose="02020600000000000000" pitchFamily="18" charset="-128"/>
                <a:ea typeface="游明朝 Demibold" panose="02020600000000000000" pitchFamily="18" charset="-128"/>
              </a:rPr>
              <a:t>られな</a:t>
            </a:r>
            <a:endParaRPr lang="en-US" altLang="ja-JP" sz="1800" dirty="0">
              <a:latin typeface="游明朝 Demibold" panose="02020600000000000000" pitchFamily="18" charset="-128"/>
              <a:ea typeface="游明朝 Demibold" panose="02020600000000000000" pitchFamily="18" charset="-128"/>
            </a:endParaRPr>
          </a:p>
          <a:p>
            <a:pPr marL="0" indent="0" algn="ctr">
              <a:buFont typeface="Arial" panose="020B0604020202020204" pitchFamily="34" charset="0"/>
              <a:buNone/>
            </a:pPr>
            <a:r>
              <a:rPr lang="ja-JP" altLang="en-US" sz="1800" dirty="0">
                <a:latin typeface="游明朝 Demibold" panose="02020600000000000000" pitchFamily="18" charset="-128"/>
                <a:ea typeface="游明朝 Demibold" panose="02020600000000000000" pitchFamily="18" charset="-128"/>
              </a:rPr>
              <a:t>かった</a:t>
            </a:r>
            <a:r>
              <a:rPr lang="en-US" altLang="ja-JP" sz="1800" dirty="0">
                <a:latin typeface="游明朝 Demibold" panose="02020600000000000000" pitchFamily="18" charset="-128"/>
                <a:ea typeface="游明朝 Demibold" panose="02020600000000000000" pitchFamily="18" charset="-128"/>
              </a:rPr>
              <a:t>…1</a:t>
            </a:r>
            <a:r>
              <a:rPr lang="ja-JP" altLang="en-US" sz="1800" dirty="0">
                <a:latin typeface="游明朝 Demibold" panose="02020600000000000000" pitchFamily="18" charset="-128"/>
                <a:ea typeface="游明朝 Demibold" panose="02020600000000000000" pitchFamily="18" charset="-128"/>
              </a:rPr>
              <a:t>年</a:t>
            </a:r>
            <a:r>
              <a:rPr lang="en-US" altLang="ja-JP" sz="1800" dirty="0">
                <a:latin typeface="游明朝 Demibold" panose="02020600000000000000" pitchFamily="18" charset="-128"/>
                <a:ea typeface="游明朝 Demibold" panose="02020600000000000000" pitchFamily="18" charset="-128"/>
              </a:rPr>
              <a:t>8</a:t>
            </a:r>
            <a:r>
              <a:rPr lang="ja-JP" altLang="en-US" sz="1800" dirty="0">
                <a:latin typeface="游明朝 Demibold" panose="02020600000000000000" pitchFamily="18" charset="-128"/>
                <a:ea typeface="游明朝 Demibold" panose="02020600000000000000" pitchFamily="18" charset="-128"/>
              </a:rPr>
              <a:t>カ月で今の彼に出会いプロポー</a:t>
            </a:r>
            <a:endParaRPr lang="en-US" altLang="ja-JP" sz="1800" dirty="0">
              <a:latin typeface="游明朝 Demibold" panose="02020600000000000000" pitchFamily="18" charset="-128"/>
              <a:ea typeface="游明朝 Demibold" panose="02020600000000000000" pitchFamily="18" charset="-128"/>
            </a:endParaRPr>
          </a:p>
          <a:p>
            <a:pPr marL="0" indent="0" algn="ctr">
              <a:buFont typeface="Arial" panose="020B0604020202020204" pitchFamily="34" charset="0"/>
              <a:buNone/>
            </a:pPr>
            <a:r>
              <a:rPr lang="ja-JP" altLang="en-US" sz="1800" dirty="0">
                <a:latin typeface="游明朝 Demibold" panose="02020600000000000000" pitchFamily="18" charset="-128"/>
                <a:ea typeface="游明朝 Demibold" panose="02020600000000000000" pitchFamily="18" charset="-128"/>
              </a:rPr>
              <a:t>ズされました。少し時間はかかったけど今、と</a:t>
            </a:r>
            <a:endParaRPr lang="en-US" altLang="ja-JP" sz="1800" dirty="0">
              <a:latin typeface="游明朝 Demibold" panose="02020600000000000000" pitchFamily="18" charset="-128"/>
              <a:ea typeface="游明朝 Demibold" panose="02020600000000000000" pitchFamily="18" charset="-128"/>
            </a:endParaRPr>
          </a:p>
          <a:p>
            <a:pPr marL="0" indent="0" algn="ctr">
              <a:buFont typeface="Arial" panose="020B0604020202020204" pitchFamily="34" charset="0"/>
              <a:buNone/>
            </a:pPr>
            <a:r>
              <a:rPr lang="ja-JP" altLang="en-US" sz="1800" dirty="0" err="1">
                <a:latin typeface="游明朝 Demibold" panose="02020600000000000000" pitchFamily="18" charset="-128"/>
                <a:ea typeface="游明朝 Demibold" panose="02020600000000000000" pitchFamily="18" charset="-128"/>
              </a:rPr>
              <a:t>ても</a:t>
            </a:r>
            <a:r>
              <a:rPr lang="ja-JP" altLang="en-US" sz="1800" dirty="0">
                <a:latin typeface="游明朝 Demibold" panose="02020600000000000000" pitchFamily="18" charset="-128"/>
                <a:ea typeface="游明朝 Demibold" panose="02020600000000000000" pitchFamily="18" charset="-128"/>
              </a:rPr>
              <a:t>幸せです。入会して本当によかったです。</a:t>
            </a:r>
            <a:endParaRPr lang="en-US" altLang="ja-JP" sz="1800" dirty="0">
              <a:latin typeface="游明朝 Demibold" panose="02020600000000000000" pitchFamily="18" charset="-128"/>
              <a:ea typeface="游明朝 Demibold" panose="02020600000000000000" pitchFamily="18" charset="-128"/>
            </a:endParaRPr>
          </a:p>
          <a:p>
            <a:pPr marL="0" indent="0" algn="ctr">
              <a:buFont typeface="Arial" panose="020B0604020202020204" pitchFamily="34" charset="0"/>
              <a:buNone/>
            </a:pPr>
            <a:r>
              <a:rPr lang="ja-JP" altLang="en-US" sz="1800" dirty="0">
                <a:latin typeface="游明朝 Demibold" panose="02020600000000000000" pitchFamily="18" charset="-128"/>
                <a:ea typeface="游明朝 Demibold" panose="02020600000000000000" pitchFamily="18" charset="-128"/>
              </a:rPr>
              <a:t>ありがとうございました。</a:t>
            </a:r>
            <a:endParaRPr lang="en-US" altLang="ja-JP" sz="1800" dirty="0">
              <a:latin typeface="游明朝 Demibold" panose="02020600000000000000" pitchFamily="18" charset="-128"/>
              <a:ea typeface="游明朝 Demibold" panose="02020600000000000000" pitchFamily="18" charset="-128"/>
            </a:endParaRPr>
          </a:p>
          <a:p>
            <a:pPr marL="0" indent="0" algn="ctr">
              <a:buFont typeface="Arial" panose="020B0604020202020204" pitchFamily="34" charset="0"/>
              <a:buNone/>
            </a:pPr>
            <a:endParaRPr lang="ja-JP" altLang="en-US" sz="1800" dirty="0">
              <a:latin typeface="游明朝 Demibold" panose="02020600000000000000" pitchFamily="18" charset="-128"/>
              <a:ea typeface="游明朝 Demibold" panose="02020600000000000000" pitchFamily="18" charset="-128"/>
            </a:endParaRPr>
          </a:p>
        </p:txBody>
      </p:sp>
      <p:pic>
        <p:nvPicPr>
          <p:cNvPr id="13" name="図 12">
            <a:extLst>
              <a:ext uri="{FF2B5EF4-FFF2-40B4-BE49-F238E27FC236}">
                <a16:creationId xmlns:a16="http://schemas.microsoft.com/office/drawing/2014/main" id="{BAE5EEE6-5809-4790-A6F3-2D68F913E3F5}"/>
              </a:ext>
            </a:extLst>
          </p:cNvPr>
          <p:cNvPicPr>
            <a:picLocks noChangeAspect="1"/>
          </p:cNvPicPr>
          <p:nvPr/>
        </p:nvPicPr>
        <p:blipFill>
          <a:blip r:embed="rId3"/>
          <a:stretch>
            <a:fillRect/>
          </a:stretch>
        </p:blipFill>
        <p:spPr>
          <a:xfrm>
            <a:off x="4606754" y="1203667"/>
            <a:ext cx="753600" cy="772800"/>
          </a:xfrm>
          <a:prstGeom prst="rect">
            <a:avLst/>
          </a:prstGeom>
          <a:ln>
            <a:noFill/>
          </a:ln>
          <a:effectLst>
            <a:outerShdw blurRad="292100" dist="139700" dir="2700000" algn="tl" rotWithShape="0">
              <a:srgbClr val="333333">
                <a:alpha val="65000"/>
              </a:srgbClr>
            </a:outerShdw>
          </a:effectLst>
        </p:spPr>
      </p:pic>
      <p:pic>
        <p:nvPicPr>
          <p:cNvPr id="14" name="図 13">
            <a:extLst>
              <a:ext uri="{FF2B5EF4-FFF2-40B4-BE49-F238E27FC236}">
                <a16:creationId xmlns:a16="http://schemas.microsoft.com/office/drawing/2014/main" id="{EB85B5A8-C2B6-4026-B876-B718D24B84F1}"/>
              </a:ext>
            </a:extLst>
          </p:cNvPr>
          <p:cNvPicPr>
            <a:picLocks noChangeAspect="1"/>
          </p:cNvPicPr>
          <p:nvPr/>
        </p:nvPicPr>
        <p:blipFill>
          <a:blip r:embed="rId4"/>
          <a:stretch>
            <a:fillRect/>
          </a:stretch>
        </p:blipFill>
        <p:spPr>
          <a:xfrm>
            <a:off x="10498592" y="1098806"/>
            <a:ext cx="619125" cy="7905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5430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E9B5CC8-73A7-41F0-B41B-4BD9A6DC45A2}"/>
              </a:ext>
            </a:extLst>
          </p:cNvPr>
          <p:cNvSpPr>
            <a:spLocks noGrp="1"/>
          </p:cNvSpPr>
          <p:nvPr>
            <p:ph type="title"/>
          </p:nvPr>
        </p:nvSpPr>
        <p:spPr>
          <a:xfrm>
            <a:off x="4380588" y="965199"/>
            <a:ext cx="6766078" cy="4927601"/>
          </a:xfrm>
        </p:spPr>
        <p:txBody>
          <a:bodyPr vert="horz" lIns="91440" tIns="45720" rIns="91440" bIns="45720" rtlCol="0" anchor="ctr">
            <a:normAutofit/>
          </a:bodyPr>
          <a:lstStyle/>
          <a:p>
            <a:pPr defTabSz="914400"/>
            <a:r>
              <a:rPr lang="ja-JP" altLang="en-US" sz="5400" dirty="0">
                <a:solidFill>
                  <a:schemeClr val="tx1">
                    <a:lumMod val="85000"/>
                    <a:lumOff val="15000"/>
                  </a:schemeClr>
                </a:solidFill>
              </a:rPr>
              <a:t>各コースの</a:t>
            </a:r>
            <a:br>
              <a:rPr lang="en-US" altLang="ja-JP" sz="5400" dirty="0">
                <a:solidFill>
                  <a:schemeClr val="tx1">
                    <a:lumMod val="85000"/>
                    <a:lumOff val="15000"/>
                  </a:schemeClr>
                </a:solidFill>
              </a:rPr>
            </a:br>
            <a:r>
              <a:rPr lang="ja-JP" altLang="en-US" sz="5400" dirty="0">
                <a:solidFill>
                  <a:schemeClr val="tx1">
                    <a:lumMod val="85000"/>
                    <a:lumOff val="15000"/>
                  </a:schemeClr>
                </a:solidFill>
              </a:rPr>
              <a:t>料金のご案内</a:t>
            </a:r>
            <a:endParaRPr kumimoji="1" lang="ja-JP" altLang="en-US" sz="5400" kern="1200" dirty="0">
              <a:solidFill>
                <a:schemeClr val="tx1">
                  <a:lumMod val="85000"/>
                  <a:lumOff val="15000"/>
                </a:schemeClr>
              </a:solidFill>
              <a:latin typeface="+mj-lt"/>
              <a:ea typeface="+mj-ea"/>
              <a:cs typeface="+mj-cs"/>
            </a:endParaRPr>
          </a:p>
        </p:txBody>
      </p:sp>
      <p:cxnSp>
        <p:nvCxnSpPr>
          <p:cNvPr id="12" name="Straight Connector 8">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986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1278FD-31AE-4837-A394-1114A7711565}"/>
              </a:ext>
            </a:extLst>
          </p:cNvPr>
          <p:cNvSpPr>
            <a:spLocks noGrp="1"/>
          </p:cNvSpPr>
          <p:nvPr>
            <p:ph type="title"/>
          </p:nvPr>
        </p:nvSpPr>
        <p:spPr>
          <a:xfrm>
            <a:off x="838200" y="151765"/>
            <a:ext cx="10515600" cy="1325563"/>
          </a:xfrm>
        </p:spPr>
        <p:txBody>
          <a:bodyPr/>
          <a:lstStyle/>
          <a:p>
            <a:r>
              <a:rPr lang="en-US" altLang="ja-JP" dirty="0">
                <a:latin typeface="游明朝 Demibold" panose="02020600000000000000" pitchFamily="18" charset="-128"/>
                <a:ea typeface="游明朝 Demibold" panose="02020600000000000000" pitchFamily="18" charset="-128"/>
              </a:rPr>
              <a:t>20</a:t>
            </a:r>
            <a:r>
              <a:rPr lang="ja-JP" altLang="en-US" dirty="0">
                <a:latin typeface="游明朝 Demibold" panose="02020600000000000000" pitchFamily="18" charset="-128"/>
                <a:ea typeface="游明朝 Demibold" panose="02020600000000000000" pitchFamily="18" charset="-128"/>
              </a:rPr>
              <a:t>代コース</a:t>
            </a:r>
            <a:endParaRPr kumimoji="1" lang="ja-JP" altLang="en-US" dirty="0">
              <a:latin typeface="游明朝 Demibold" panose="02020600000000000000" pitchFamily="18" charset="-128"/>
              <a:ea typeface="游明朝 Demibold" panose="02020600000000000000" pitchFamily="18" charset="-128"/>
            </a:endParaRPr>
          </a:p>
        </p:txBody>
      </p:sp>
      <p:graphicFrame>
        <p:nvGraphicFramePr>
          <p:cNvPr id="4" name="コンテンツ プレースホルダー 3">
            <a:extLst>
              <a:ext uri="{FF2B5EF4-FFF2-40B4-BE49-F238E27FC236}">
                <a16:creationId xmlns:a16="http://schemas.microsoft.com/office/drawing/2014/main" id="{6663204F-304B-48AA-912D-8CC35F198CBA}"/>
              </a:ext>
            </a:extLst>
          </p:cNvPr>
          <p:cNvGraphicFramePr>
            <a:graphicFrameLocks noGrp="1"/>
          </p:cNvGraphicFramePr>
          <p:nvPr>
            <p:ph idx="1"/>
            <p:extLst>
              <p:ext uri="{D42A27DB-BD31-4B8C-83A1-F6EECF244321}">
                <p14:modId xmlns:p14="http://schemas.microsoft.com/office/powerpoint/2010/main" val="700371655"/>
              </p:ext>
            </p:extLst>
          </p:nvPr>
        </p:nvGraphicFramePr>
        <p:xfrm>
          <a:off x="838200" y="1276984"/>
          <a:ext cx="10515600" cy="4971415"/>
        </p:xfrm>
        <a:graphic>
          <a:graphicData uri="http://schemas.openxmlformats.org/drawingml/2006/table">
            <a:tbl>
              <a:tblPr firstRow="1" bandRow="1">
                <a:tableStyleId>{00A15C55-8517-42AA-B614-E9B94910E393}</a:tableStyleId>
              </a:tblPr>
              <a:tblGrid>
                <a:gridCol w="5247640">
                  <a:extLst>
                    <a:ext uri="{9D8B030D-6E8A-4147-A177-3AD203B41FA5}">
                      <a16:colId xmlns:a16="http://schemas.microsoft.com/office/drawing/2014/main" val="531300962"/>
                    </a:ext>
                  </a:extLst>
                </a:gridCol>
                <a:gridCol w="5267960">
                  <a:extLst>
                    <a:ext uri="{9D8B030D-6E8A-4147-A177-3AD203B41FA5}">
                      <a16:colId xmlns:a16="http://schemas.microsoft.com/office/drawing/2014/main" val="129453116"/>
                    </a:ext>
                  </a:extLst>
                </a:gridCol>
              </a:tblGrid>
              <a:tr h="811403">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項目</a:t>
                      </a:r>
                    </a:p>
                  </a:txBody>
                  <a:tcPr/>
                </a:tc>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費用</a:t>
                      </a:r>
                    </a:p>
                  </a:txBody>
                  <a:tcPr/>
                </a:tc>
                <a:extLst>
                  <a:ext uri="{0D108BD9-81ED-4DB2-BD59-A6C34878D82A}">
                    <a16:rowId xmlns:a16="http://schemas.microsoft.com/office/drawing/2014/main" val="2794355847"/>
                  </a:ext>
                </a:extLst>
              </a:tr>
              <a:tr h="811403">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入会金</a:t>
                      </a:r>
                      <a:endParaRPr kumimoji="1" lang="en-US" altLang="ja-JP" dirty="0">
                        <a:latin typeface="游明朝 Demibold" panose="02020600000000000000" pitchFamily="18" charset="-128"/>
                        <a:ea typeface="游明朝 Demibold" panose="02020600000000000000" pitchFamily="18" charset="-128"/>
                      </a:endParaRPr>
                    </a:p>
                    <a:p>
                      <a:pPr algn="ctr"/>
                      <a:endParaRPr kumimoji="1" lang="ja-JP" altLang="en-US" dirty="0">
                        <a:latin typeface="游明朝 Demibold" panose="02020600000000000000" pitchFamily="18" charset="-128"/>
                        <a:ea typeface="游明朝 Demibold" panose="02020600000000000000" pitchFamily="18" charset="-128"/>
                      </a:endParaRPr>
                    </a:p>
                  </a:txBody>
                  <a:tcPr/>
                </a:tc>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　</a:t>
                      </a:r>
                      <a:r>
                        <a:rPr kumimoji="1" lang="en-US" altLang="ja-JP" dirty="0">
                          <a:latin typeface="游明朝 Demibold" panose="02020600000000000000" pitchFamily="18" charset="-128"/>
                          <a:ea typeface="游明朝 Demibold" panose="02020600000000000000" pitchFamily="18" charset="-128"/>
                        </a:rPr>
                        <a:t> </a:t>
                      </a:r>
                      <a:r>
                        <a:rPr kumimoji="1" lang="ja-JP" altLang="en-US" dirty="0">
                          <a:latin typeface="游明朝 Demibold" panose="02020600000000000000" pitchFamily="18" charset="-128"/>
                          <a:ea typeface="游明朝 Demibold" panose="02020600000000000000" pitchFamily="18" charset="-128"/>
                        </a:rPr>
                        <a:t>２５，０００円</a:t>
                      </a:r>
                    </a:p>
                  </a:txBody>
                  <a:tcPr/>
                </a:tc>
                <a:extLst>
                  <a:ext uri="{0D108BD9-81ED-4DB2-BD59-A6C34878D82A}">
                    <a16:rowId xmlns:a16="http://schemas.microsoft.com/office/drawing/2014/main" val="470411280"/>
                  </a:ext>
                </a:extLst>
              </a:tr>
              <a:tr h="811403">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登録料</a:t>
                      </a:r>
                    </a:p>
                  </a:txBody>
                  <a:tcPr/>
                </a:tc>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en-US" altLang="ja-JP" dirty="0">
                          <a:latin typeface="游明朝 Demibold" panose="02020600000000000000" pitchFamily="18" charset="-128"/>
                          <a:ea typeface="游明朝 Demibold" panose="02020600000000000000" pitchFamily="18" charset="-128"/>
                        </a:rPr>
                        <a:t>  </a:t>
                      </a:r>
                      <a:r>
                        <a:rPr kumimoji="1" lang="ja-JP" altLang="en-US" dirty="0">
                          <a:latin typeface="游明朝 Demibold" panose="02020600000000000000" pitchFamily="18" charset="-128"/>
                          <a:ea typeface="游明朝 Demibold" panose="02020600000000000000" pitchFamily="18" charset="-128"/>
                        </a:rPr>
                        <a:t>　　　　</a:t>
                      </a:r>
                      <a:r>
                        <a:rPr kumimoji="1" lang="en-US" altLang="ja-JP" dirty="0">
                          <a:latin typeface="游明朝 Demibold" panose="02020600000000000000" pitchFamily="18" charset="-128"/>
                          <a:ea typeface="游明朝 Demibold" panose="02020600000000000000" pitchFamily="18" charset="-128"/>
                        </a:rPr>
                        <a:t>     </a:t>
                      </a:r>
                      <a:r>
                        <a:rPr kumimoji="1" lang="ja-JP" altLang="en-US" dirty="0">
                          <a:latin typeface="游明朝 Demibold" panose="02020600000000000000" pitchFamily="18" charset="-128"/>
                          <a:ea typeface="游明朝 Demibold" panose="02020600000000000000" pitchFamily="18" charset="-128"/>
                        </a:rPr>
                        <a:t>０円</a:t>
                      </a:r>
                    </a:p>
                  </a:txBody>
                  <a:tcPr/>
                </a:tc>
                <a:extLst>
                  <a:ext uri="{0D108BD9-81ED-4DB2-BD59-A6C34878D82A}">
                    <a16:rowId xmlns:a16="http://schemas.microsoft.com/office/drawing/2014/main" val="3624697756"/>
                  </a:ext>
                </a:extLst>
              </a:tr>
              <a:tr h="811403">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月会費</a:t>
                      </a:r>
                    </a:p>
                  </a:txBody>
                  <a:tcPr/>
                </a:tc>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　　５，０００円</a:t>
                      </a:r>
                    </a:p>
                  </a:txBody>
                  <a:tcPr/>
                </a:tc>
                <a:extLst>
                  <a:ext uri="{0D108BD9-81ED-4DB2-BD59-A6C34878D82A}">
                    <a16:rowId xmlns:a16="http://schemas.microsoft.com/office/drawing/2014/main" val="78884829"/>
                  </a:ext>
                </a:extLst>
              </a:tr>
              <a:tr h="811403">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お見合い料</a:t>
                      </a:r>
                    </a:p>
                  </a:txBody>
                  <a:tcPr/>
                </a:tc>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en-US" altLang="ja-JP" dirty="0">
                          <a:latin typeface="游明朝 Demibold" panose="02020600000000000000" pitchFamily="18" charset="-128"/>
                          <a:ea typeface="游明朝 Demibold" panose="02020600000000000000" pitchFamily="18" charset="-128"/>
                        </a:rPr>
                        <a:t>  </a:t>
                      </a:r>
                      <a:r>
                        <a:rPr kumimoji="1" lang="ja-JP" altLang="en-US" dirty="0">
                          <a:latin typeface="游明朝 Demibold" panose="02020600000000000000" pitchFamily="18" charset="-128"/>
                          <a:ea typeface="游明朝 Demibold" panose="02020600000000000000" pitchFamily="18" charset="-128"/>
                        </a:rPr>
                        <a:t>　</a:t>
                      </a:r>
                      <a:r>
                        <a:rPr kumimoji="1" lang="en-US" altLang="ja-JP" dirty="0">
                          <a:latin typeface="游明朝 Demibold" panose="02020600000000000000" pitchFamily="18" charset="-128"/>
                          <a:ea typeface="游明朝 Demibold" panose="02020600000000000000" pitchFamily="18" charset="-128"/>
                        </a:rPr>
                        <a:t> </a:t>
                      </a:r>
                      <a:r>
                        <a:rPr kumimoji="1" lang="ja-JP" altLang="en-US" dirty="0">
                          <a:latin typeface="游明朝 Demibold" panose="02020600000000000000" pitchFamily="18" charset="-128"/>
                          <a:ea typeface="游明朝 Demibold" panose="02020600000000000000" pitchFamily="18" charset="-128"/>
                        </a:rPr>
                        <a:t>３，０００円</a:t>
                      </a:r>
                    </a:p>
                  </a:txBody>
                  <a:tcPr/>
                </a:tc>
                <a:extLst>
                  <a:ext uri="{0D108BD9-81ED-4DB2-BD59-A6C34878D82A}">
                    <a16:rowId xmlns:a16="http://schemas.microsoft.com/office/drawing/2014/main" val="2322413326"/>
                  </a:ext>
                </a:extLst>
              </a:tr>
              <a:tr h="811403">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成婚料</a:t>
                      </a:r>
                    </a:p>
                  </a:txBody>
                  <a:tcPr/>
                </a:tc>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１００，０００円</a:t>
                      </a:r>
                    </a:p>
                  </a:txBody>
                  <a:tcPr/>
                </a:tc>
                <a:extLst>
                  <a:ext uri="{0D108BD9-81ED-4DB2-BD59-A6C34878D82A}">
                    <a16:rowId xmlns:a16="http://schemas.microsoft.com/office/drawing/2014/main" val="1804977058"/>
                  </a:ext>
                </a:extLst>
              </a:tr>
            </a:tbl>
          </a:graphicData>
        </a:graphic>
      </p:graphicFrame>
      <p:sp>
        <p:nvSpPr>
          <p:cNvPr id="5" name="テキスト ボックス 4">
            <a:extLst>
              <a:ext uri="{FF2B5EF4-FFF2-40B4-BE49-F238E27FC236}">
                <a16:creationId xmlns:a16="http://schemas.microsoft.com/office/drawing/2014/main" id="{4DFC772B-7AB4-4272-B2A4-382A0FE7DEC2}"/>
              </a:ext>
            </a:extLst>
          </p:cNvPr>
          <p:cNvSpPr txBox="1"/>
          <p:nvPr/>
        </p:nvSpPr>
        <p:spPr>
          <a:xfrm>
            <a:off x="838200" y="6339512"/>
            <a:ext cx="1899920" cy="230832"/>
          </a:xfrm>
          <a:prstGeom prst="rect">
            <a:avLst/>
          </a:prstGeom>
          <a:noFill/>
        </p:spPr>
        <p:txBody>
          <a:bodyPr wrap="square" rtlCol="0">
            <a:spAutoFit/>
          </a:bodyPr>
          <a:lstStyle/>
          <a:p>
            <a:r>
              <a:rPr kumimoji="1" lang="en-US" altLang="ja-JP" sz="900" dirty="0"/>
              <a:t>※</a:t>
            </a:r>
            <a:r>
              <a:rPr kumimoji="1" lang="ja-JP" altLang="en-US" sz="900" dirty="0"/>
              <a:t>全て税別です</a:t>
            </a:r>
            <a:endParaRPr kumimoji="1" lang="en-US" altLang="ja-JP" sz="900" dirty="0"/>
          </a:p>
        </p:txBody>
      </p:sp>
    </p:spTree>
    <p:extLst>
      <p:ext uri="{BB962C8B-B14F-4D97-AF65-F5344CB8AC3E}">
        <p14:creationId xmlns:p14="http://schemas.microsoft.com/office/powerpoint/2010/main" val="3533606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1278FD-31AE-4837-A394-1114A7711565}"/>
              </a:ext>
            </a:extLst>
          </p:cNvPr>
          <p:cNvSpPr>
            <a:spLocks noGrp="1"/>
          </p:cNvSpPr>
          <p:nvPr>
            <p:ph type="title"/>
          </p:nvPr>
        </p:nvSpPr>
        <p:spPr>
          <a:xfrm>
            <a:off x="838200" y="151765"/>
            <a:ext cx="10515600" cy="1325563"/>
          </a:xfrm>
        </p:spPr>
        <p:txBody>
          <a:bodyPr/>
          <a:lstStyle/>
          <a:p>
            <a:r>
              <a:rPr lang="ja-JP" altLang="en-US" dirty="0">
                <a:latin typeface="游明朝 Demibold" panose="02020600000000000000" pitchFamily="18" charset="-128"/>
                <a:ea typeface="游明朝 Demibold" panose="02020600000000000000" pitchFamily="18" charset="-128"/>
              </a:rPr>
              <a:t>ネクストステージコース</a:t>
            </a:r>
            <a:endParaRPr kumimoji="1" lang="ja-JP" altLang="en-US" dirty="0">
              <a:latin typeface="游明朝 Demibold" panose="02020600000000000000" pitchFamily="18" charset="-128"/>
              <a:ea typeface="游明朝 Demibold" panose="02020600000000000000" pitchFamily="18" charset="-128"/>
            </a:endParaRPr>
          </a:p>
        </p:txBody>
      </p:sp>
      <p:graphicFrame>
        <p:nvGraphicFramePr>
          <p:cNvPr id="4" name="コンテンツ プレースホルダー 3">
            <a:extLst>
              <a:ext uri="{FF2B5EF4-FFF2-40B4-BE49-F238E27FC236}">
                <a16:creationId xmlns:a16="http://schemas.microsoft.com/office/drawing/2014/main" id="{6663204F-304B-48AA-912D-8CC35F198CBA}"/>
              </a:ext>
            </a:extLst>
          </p:cNvPr>
          <p:cNvGraphicFramePr>
            <a:graphicFrameLocks noGrp="1"/>
          </p:cNvGraphicFramePr>
          <p:nvPr>
            <p:ph idx="1"/>
            <p:extLst>
              <p:ext uri="{D42A27DB-BD31-4B8C-83A1-F6EECF244321}">
                <p14:modId xmlns:p14="http://schemas.microsoft.com/office/powerpoint/2010/main" val="1032038528"/>
              </p:ext>
            </p:extLst>
          </p:nvPr>
        </p:nvGraphicFramePr>
        <p:xfrm>
          <a:off x="838200" y="1276984"/>
          <a:ext cx="10515600" cy="4971415"/>
        </p:xfrm>
        <a:graphic>
          <a:graphicData uri="http://schemas.openxmlformats.org/drawingml/2006/table">
            <a:tbl>
              <a:tblPr firstRow="1" bandRow="1">
                <a:tableStyleId>{35758FB7-9AC5-4552-8A53-C91805E547FA}</a:tableStyleId>
              </a:tblPr>
              <a:tblGrid>
                <a:gridCol w="5247640">
                  <a:extLst>
                    <a:ext uri="{9D8B030D-6E8A-4147-A177-3AD203B41FA5}">
                      <a16:colId xmlns:a16="http://schemas.microsoft.com/office/drawing/2014/main" val="531300962"/>
                    </a:ext>
                  </a:extLst>
                </a:gridCol>
                <a:gridCol w="5267960">
                  <a:extLst>
                    <a:ext uri="{9D8B030D-6E8A-4147-A177-3AD203B41FA5}">
                      <a16:colId xmlns:a16="http://schemas.microsoft.com/office/drawing/2014/main" val="129453116"/>
                    </a:ext>
                  </a:extLst>
                </a:gridCol>
              </a:tblGrid>
              <a:tr h="811403">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項目</a:t>
                      </a:r>
                    </a:p>
                  </a:txBody>
                  <a:tcPr/>
                </a:tc>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費用</a:t>
                      </a:r>
                    </a:p>
                  </a:txBody>
                  <a:tcPr/>
                </a:tc>
                <a:extLst>
                  <a:ext uri="{0D108BD9-81ED-4DB2-BD59-A6C34878D82A}">
                    <a16:rowId xmlns:a16="http://schemas.microsoft.com/office/drawing/2014/main" val="2794355847"/>
                  </a:ext>
                </a:extLst>
              </a:tr>
              <a:tr h="811403">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入会金</a:t>
                      </a:r>
                      <a:endParaRPr kumimoji="1" lang="en-US" altLang="ja-JP" dirty="0">
                        <a:latin typeface="游明朝 Demibold" panose="02020600000000000000" pitchFamily="18" charset="-128"/>
                        <a:ea typeface="游明朝 Demibold" panose="02020600000000000000" pitchFamily="18" charset="-128"/>
                      </a:endParaRPr>
                    </a:p>
                    <a:p>
                      <a:pPr algn="ctr"/>
                      <a:endParaRPr kumimoji="1" lang="ja-JP" altLang="en-US" dirty="0">
                        <a:latin typeface="游明朝 Demibold" panose="02020600000000000000" pitchFamily="18" charset="-128"/>
                        <a:ea typeface="游明朝 Demibold" panose="02020600000000000000" pitchFamily="18" charset="-128"/>
                      </a:endParaRPr>
                    </a:p>
                  </a:txBody>
                  <a:tcPr/>
                </a:tc>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　５０，０００円</a:t>
                      </a:r>
                    </a:p>
                  </a:txBody>
                  <a:tcPr/>
                </a:tc>
                <a:extLst>
                  <a:ext uri="{0D108BD9-81ED-4DB2-BD59-A6C34878D82A}">
                    <a16:rowId xmlns:a16="http://schemas.microsoft.com/office/drawing/2014/main" val="470411280"/>
                  </a:ext>
                </a:extLst>
              </a:tr>
              <a:tr h="811403">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登録料</a:t>
                      </a:r>
                    </a:p>
                  </a:txBody>
                  <a:tcPr/>
                </a:tc>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　　　　　　０円</a:t>
                      </a:r>
                    </a:p>
                  </a:txBody>
                  <a:tcPr/>
                </a:tc>
                <a:extLst>
                  <a:ext uri="{0D108BD9-81ED-4DB2-BD59-A6C34878D82A}">
                    <a16:rowId xmlns:a16="http://schemas.microsoft.com/office/drawing/2014/main" val="3624697756"/>
                  </a:ext>
                </a:extLst>
              </a:tr>
              <a:tr h="811403">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月会費</a:t>
                      </a:r>
                    </a:p>
                  </a:txBody>
                  <a:tcPr/>
                </a:tc>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　１０，０００円</a:t>
                      </a:r>
                    </a:p>
                  </a:txBody>
                  <a:tcPr/>
                </a:tc>
                <a:extLst>
                  <a:ext uri="{0D108BD9-81ED-4DB2-BD59-A6C34878D82A}">
                    <a16:rowId xmlns:a16="http://schemas.microsoft.com/office/drawing/2014/main" val="78884829"/>
                  </a:ext>
                </a:extLst>
              </a:tr>
              <a:tr h="811403">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お見合い料</a:t>
                      </a:r>
                    </a:p>
                  </a:txBody>
                  <a:tcPr/>
                </a:tc>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　　　　　　０円</a:t>
                      </a:r>
                    </a:p>
                  </a:txBody>
                  <a:tcPr/>
                </a:tc>
                <a:extLst>
                  <a:ext uri="{0D108BD9-81ED-4DB2-BD59-A6C34878D82A}">
                    <a16:rowId xmlns:a16="http://schemas.microsoft.com/office/drawing/2014/main" val="2322413326"/>
                  </a:ext>
                </a:extLst>
              </a:tr>
              <a:tr h="811403">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成婚料</a:t>
                      </a:r>
                    </a:p>
                  </a:txBody>
                  <a:tcPr/>
                </a:tc>
                <a:tc>
                  <a:txBody>
                    <a:bodyPr/>
                    <a:lstStyle/>
                    <a:p>
                      <a:pPr algn="ctr"/>
                      <a:endParaRPr kumimoji="1" lang="en-US" altLang="ja-JP" dirty="0">
                        <a:latin typeface="游明朝 Demibold" panose="02020600000000000000" pitchFamily="18" charset="-128"/>
                        <a:ea typeface="游明朝 Demibold" panose="02020600000000000000" pitchFamily="18" charset="-128"/>
                      </a:endParaRPr>
                    </a:p>
                    <a:p>
                      <a:pPr algn="ctr"/>
                      <a:r>
                        <a:rPr kumimoji="1" lang="ja-JP" altLang="en-US" dirty="0">
                          <a:latin typeface="游明朝 Demibold" panose="02020600000000000000" pitchFamily="18" charset="-128"/>
                          <a:ea typeface="游明朝 Demibold" panose="02020600000000000000" pitchFamily="18" charset="-128"/>
                        </a:rPr>
                        <a:t>１００，０００円</a:t>
                      </a:r>
                    </a:p>
                  </a:txBody>
                  <a:tcPr/>
                </a:tc>
                <a:extLst>
                  <a:ext uri="{0D108BD9-81ED-4DB2-BD59-A6C34878D82A}">
                    <a16:rowId xmlns:a16="http://schemas.microsoft.com/office/drawing/2014/main" val="1804977058"/>
                  </a:ext>
                </a:extLst>
              </a:tr>
            </a:tbl>
          </a:graphicData>
        </a:graphic>
      </p:graphicFrame>
      <p:sp>
        <p:nvSpPr>
          <p:cNvPr id="5" name="テキスト ボックス 4">
            <a:extLst>
              <a:ext uri="{FF2B5EF4-FFF2-40B4-BE49-F238E27FC236}">
                <a16:creationId xmlns:a16="http://schemas.microsoft.com/office/drawing/2014/main" id="{4DFC772B-7AB4-4272-B2A4-382A0FE7DEC2}"/>
              </a:ext>
            </a:extLst>
          </p:cNvPr>
          <p:cNvSpPr txBox="1"/>
          <p:nvPr/>
        </p:nvSpPr>
        <p:spPr>
          <a:xfrm>
            <a:off x="762000" y="6248399"/>
            <a:ext cx="10591800" cy="507831"/>
          </a:xfrm>
          <a:prstGeom prst="rect">
            <a:avLst/>
          </a:prstGeom>
          <a:noFill/>
        </p:spPr>
        <p:txBody>
          <a:bodyPr wrap="square" rtlCol="0">
            <a:spAutoFit/>
          </a:bodyPr>
          <a:lstStyle/>
          <a:p>
            <a:r>
              <a:rPr kumimoji="1" lang="en-US" altLang="ja-JP" sz="900" dirty="0"/>
              <a:t>※</a:t>
            </a:r>
            <a:r>
              <a:rPr kumimoji="1" lang="ja-JP" altLang="en-US" sz="900" dirty="0"/>
              <a:t>全て税別です　　　　　　　　　　　　　　　　　　　　　　　　　　</a:t>
            </a:r>
            <a:r>
              <a:rPr kumimoji="1" lang="en-US" altLang="ja-JP" sz="900" dirty="0"/>
              <a:t>※</a:t>
            </a:r>
            <a:r>
              <a:rPr kumimoji="1" lang="ja-JP" altLang="en-US" sz="900" dirty="0"/>
              <a:t>成婚退会料も含む料金になりますので成婚時に返金はありません　　　　　　　　　　　　　</a:t>
            </a:r>
            <a:endParaRPr lang="en-US" altLang="ja-JP" sz="900" dirty="0"/>
          </a:p>
          <a:p>
            <a:r>
              <a:rPr kumimoji="1" lang="en-US" altLang="ja-JP" sz="900" dirty="0"/>
              <a:t>※</a:t>
            </a:r>
            <a:r>
              <a:rPr kumimoji="1" lang="ja-JP" altLang="en-US" sz="900" dirty="0"/>
              <a:t>私情での退会の返金は致しませんのでご了承ください　　　　　　　　</a:t>
            </a:r>
            <a:r>
              <a:rPr kumimoji="1" lang="en-US" altLang="ja-JP" sz="900" dirty="0"/>
              <a:t>※</a:t>
            </a:r>
            <a:r>
              <a:rPr kumimoji="1" lang="ja-JP" altLang="en-US" sz="900" dirty="0"/>
              <a:t>入会月に一括決済となります</a:t>
            </a:r>
            <a:endParaRPr kumimoji="1" lang="en-US" altLang="ja-JP" sz="900" dirty="0"/>
          </a:p>
          <a:p>
            <a:r>
              <a:rPr lang="en-US" altLang="ja-JP" sz="900" dirty="0"/>
              <a:t>※</a:t>
            </a:r>
            <a:r>
              <a:rPr lang="ja-JP" altLang="en-US" sz="900" dirty="0"/>
              <a:t>成婚料はなしになります</a:t>
            </a:r>
            <a:endParaRPr lang="en-US" altLang="ja-JP" sz="900" dirty="0"/>
          </a:p>
        </p:txBody>
      </p:sp>
    </p:spTree>
    <p:extLst>
      <p:ext uri="{BB962C8B-B14F-4D97-AF65-F5344CB8AC3E}">
        <p14:creationId xmlns:p14="http://schemas.microsoft.com/office/powerpoint/2010/main" val="161203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F12D00D-E382-46BA-9BE6-06B5E0553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334" y="4082143"/>
            <a:ext cx="4047648" cy="2612572"/>
          </a:xfrm>
          <a:prstGeom prst="ellipse">
            <a:avLst/>
          </a:prstGeom>
          <a:ln>
            <a:noFill/>
          </a:ln>
          <a:effectLst>
            <a:glow rad="127000">
              <a:schemeClr val="accent1">
                <a:alpha val="4000"/>
              </a:schemeClr>
            </a:glow>
            <a:outerShdw blurRad="50800" dist="50800" dir="5400000" algn="ctr" rotWithShape="0">
              <a:srgbClr val="000000">
                <a:alpha val="0"/>
              </a:srgbClr>
            </a:outerShdw>
            <a:softEdge rad="190500"/>
          </a:effectLst>
        </p:spPr>
      </p:pic>
      <p:sp>
        <p:nvSpPr>
          <p:cNvPr id="3" name="コンテンツ プレースホルダー 2">
            <a:extLst>
              <a:ext uri="{FF2B5EF4-FFF2-40B4-BE49-F238E27FC236}">
                <a16:creationId xmlns:a16="http://schemas.microsoft.com/office/drawing/2014/main" id="{9AB9523D-FD37-48CA-9F59-205E1590E632}"/>
              </a:ext>
            </a:extLst>
          </p:cNvPr>
          <p:cNvSpPr>
            <a:spLocks noGrp="1"/>
          </p:cNvSpPr>
          <p:nvPr>
            <p:ph idx="1"/>
          </p:nvPr>
        </p:nvSpPr>
        <p:spPr>
          <a:xfrm>
            <a:off x="838200" y="975216"/>
            <a:ext cx="10515600" cy="5601928"/>
          </a:xfrm>
        </p:spPr>
        <p:txBody>
          <a:bodyPr/>
          <a:lstStyle/>
          <a:p>
            <a:pPr marL="0" indent="0" algn="ctr">
              <a:buNone/>
            </a:pPr>
            <a:r>
              <a:rPr lang="ja-JP" altLang="en-US" sz="3600" b="1" dirty="0">
                <a:latin typeface="+mn-ea"/>
              </a:rPr>
              <a:t>ようこそ　マリアージュ旭へ</a:t>
            </a:r>
            <a:endParaRPr lang="en-US" altLang="ja-JP" sz="3600" b="1" dirty="0">
              <a:latin typeface="+mn-ea"/>
            </a:endParaRPr>
          </a:p>
          <a:p>
            <a:pPr marL="0" indent="0" algn="ctr">
              <a:buNone/>
            </a:pPr>
            <a:endParaRPr lang="en-US" altLang="ja-JP" sz="2000" b="1" dirty="0">
              <a:solidFill>
                <a:srgbClr val="FF0000"/>
              </a:solidFill>
              <a:latin typeface="+mn-ea"/>
            </a:endParaRPr>
          </a:p>
          <a:p>
            <a:pPr marL="0" indent="0" algn="ctr">
              <a:buNone/>
            </a:pPr>
            <a:r>
              <a:rPr lang="ja-JP" altLang="en-US" sz="2000" b="1" dirty="0">
                <a:solidFill>
                  <a:srgbClr val="FF0000"/>
                </a:solidFill>
                <a:latin typeface="+mn-ea"/>
              </a:rPr>
              <a:t>人生最高の出会いへ向かって一緒に頑張りましょう！今日がその第一歩です。</a:t>
            </a:r>
            <a:endParaRPr lang="en-US" altLang="ja-JP" sz="2000" b="1" dirty="0">
              <a:solidFill>
                <a:srgbClr val="FF0000"/>
              </a:solidFill>
              <a:latin typeface="+mn-ea"/>
            </a:endParaRPr>
          </a:p>
          <a:p>
            <a:pPr marL="0" indent="0" algn="ctr">
              <a:buNone/>
            </a:pPr>
            <a:endParaRPr lang="en-US" altLang="ja-JP" sz="2000" b="1" dirty="0">
              <a:latin typeface="+mn-ea"/>
            </a:endParaRPr>
          </a:p>
          <a:p>
            <a:pPr marL="0" indent="0" algn="ctr">
              <a:buNone/>
            </a:pPr>
            <a:endParaRPr lang="en-US" altLang="ja-JP" sz="2000" b="1" dirty="0">
              <a:latin typeface="+mn-ea"/>
            </a:endParaRPr>
          </a:p>
          <a:p>
            <a:pPr marL="0" indent="0" algn="ctr">
              <a:buNone/>
            </a:pPr>
            <a:r>
              <a:rPr lang="ja-JP" altLang="en-US" sz="3600" b="1" dirty="0">
                <a:latin typeface="+mn-ea"/>
              </a:rPr>
              <a:t>人生で、何が自分にとって大切なのかを</a:t>
            </a:r>
            <a:endParaRPr lang="en-US" altLang="ja-JP" sz="3600" b="1" dirty="0">
              <a:latin typeface="+mn-ea"/>
            </a:endParaRPr>
          </a:p>
          <a:p>
            <a:pPr marL="0" indent="0" algn="ctr">
              <a:buNone/>
            </a:pPr>
            <a:r>
              <a:rPr lang="ja-JP" altLang="en-US" sz="3600" b="1" dirty="0">
                <a:latin typeface="+mn-ea"/>
              </a:rPr>
              <a:t>　分析し、自信を持ってご縁をつかみ取って</a:t>
            </a:r>
            <a:endParaRPr lang="en-US" altLang="ja-JP" sz="3600" b="1" dirty="0">
              <a:latin typeface="+mn-ea"/>
            </a:endParaRPr>
          </a:p>
          <a:p>
            <a:pPr marL="0" indent="0" algn="ctr">
              <a:buNone/>
            </a:pPr>
            <a:r>
              <a:rPr lang="ja-JP" altLang="en-US" sz="3600" b="1" dirty="0">
                <a:latin typeface="+mn-ea"/>
              </a:rPr>
              <a:t>頂くため全力で応援します。</a:t>
            </a:r>
            <a:endParaRPr lang="en-US" altLang="ja-JP" sz="3600" b="1" dirty="0">
              <a:latin typeface="+mn-ea"/>
            </a:endParaRPr>
          </a:p>
          <a:p>
            <a:pPr marL="0" indent="0" algn="ctr">
              <a:buNone/>
            </a:pPr>
            <a:endParaRPr kumimoji="1" lang="ja-JP" altLang="en-US" dirty="0">
              <a:latin typeface="+mn-ea"/>
            </a:endParaRPr>
          </a:p>
        </p:txBody>
      </p:sp>
    </p:spTree>
    <p:extLst>
      <p:ext uri="{BB962C8B-B14F-4D97-AF65-F5344CB8AC3E}">
        <p14:creationId xmlns:p14="http://schemas.microsoft.com/office/powerpoint/2010/main" val="457097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3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a:extLst>
              <a:ext uri="{FF2B5EF4-FFF2-40B4-BE49-F238E27FC236}">
                <a16:creationId xmlns:a16="http://schemas.microsoft.com/office/drawing/2014/main" id="{70D58D40-69E8-4324-BA24-5FFAE50191E3}"/>
              </a:ext>
            </a:extLst>
          </p:cNvPr>
          <p:cNvPicPr>
            <a:picLocks noChangeAspect="1"/>
          </p:cNvPicPr>
          <p:nvPr/>
        </p:nvPicPr>
        <p:blipFill>
          <a:blip r:embed="rId2"/>
          <a:stretch>
            <a:fillRect/>
          </a:stretch>
        </p:blipFill>
        <p:spPr>
          <a:xfrm>
            <a:off x="2622354" y="700502"/>
            <a:ext cx="7791701" cy="5571067"/>
          </a:xfrm>
          <a:prstGeom prst="rect">
            <a:avLst/>
          </a:prstGeom>
        </p:spPr>
      </p:pic>
      <p:sp>
        <p:nvSpPr>
          <p:cNvPr id="5" name="正方形/長方形 4">
            <a:extLst>
              <a:ext uri="{FF2B5EF4-FFF2-40B4-BE49-F238E27FC236}">
                <a16:creationId xmlns:a16="http://schemas.microsoft.com/office/drawing/2014/main" id="{3BE6DA4A-C212-4AEC-8976-9A2D159D7221}"/>
              </a:ext>
            </a:extLst>
          </p:cNvPr>
          <p:cNvSpPr/>
          <p:nvPr/>
        </p:nvSpPr>
        <p:spPr>
          <a:xfrm>
            <a:off x="182018" y="179751"/>
            <a:ext cx="877163" cy="923330"/>
          </a:xfrm>
          <a:prstGeom prst="rect">
            <a:avLst/>
          </a:prstGeom>
          <a:noFill/>
        </p:spPr>
        <p:txBody>
          <a:bodyPr wrap="none" lIns="91440" tIns="45720" rIns="91440" bIns="45720">
            <a:spAutoFit/>
          </a:bodyPr>
          <a:lstStyle/>
          <a:p>
            <a:pPr algn="ctr">
              <a:spcAft>
                <a:spcPts val="600"/>
              </a:spcAft>
            </a:pPr>
            <a:r>
              <a:rPr lang="ja-JP" altLang="en-US" sz="5400" dirty="0">
                <a:ln w="0"/>
                <a:solidFill>
                  <a:srgbClr val="FF0000"/>
                </a:solidFill>
                <a:effectLst>
                  <a:outerShdw blurRad="38100" dist="19050" dir="2700000" algn="tl" rotWithShape="0">
                    <a:schemeClr val="dk1">
                      <a:alpha val="40000"/>
                    </a:schemeClr>
                  </a:outerShdw>
                </a:effectLst>
              </a:rPr>
              <a:t>例</a:t>
            </a:r>
          </a:p>
        </p:txBody>
      </p:sp>
    </p:spTree>
    <p:extLst>
      <p:ext uri="{BB962C8B-B14F-4D97-AF65-F5344CB8AC3E}">
        <p14:creationId xmlns:p14="http://schemas.microsoft.com/office/powerpoint/2010/main" val="86316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D376654-462A-4FA8-AEDC-06E85CE0FAB2}"/>
              </a:ext>
            </a:extLst>
          </p:cNvPr>
          <p:cNvSpPr>
            <a:spLocks noGrp="1"/>
          </p:cNvSpPr>
          <p:nvPr>
            <p:ph type="title"/>
          </p:nvPr>
        </p:nvSpPr>
        <p:spPr>
          <a:xfrm>
            <a:off x="841912" y="5181397"/>
            <a:ext cx="3400153" cy="1676603"/>
          </a:xfrm>
        </p:spPr>
        <p:txBody>
          <a:bodyPr>
            <a:normAutofit/>
          </a:bodyPr>
          <a:lstStyle/>
          <a:p>
            <a:pPr algn="ctr"/>
            <a:r>
              <a:rPr lang="ja-JP" altLang="en-US" sz="2000" b="1" dirty="0">
                <a:latin typeface="+mn-ea"/>
                <a:ea typeface="+mn-ea"/>
              </a:rPr>
              <a:t>マリアージュ旭</a:t>
            </a:r>
            <a:br>
              <a:rPr lang="en-US" altLang="ja-JP" sz="2000" b="1" dirty="0">
                <a:latin typeface="+mn-ea"/>
                <a:ea typeface="+mn-ea"/>
              </a:rPr>
            </a:br>
            <a:br>
              <a:rPr lang="en-US" altLang="ja-JP" sz="2000" b="1" dirty="0">
                <a:latin typeface="+mn-ea"/>
                <a:ea typeface="+mn-ea"/>
              </a:rPr>
            </a:br>
            <a:r>
              <a:rPr lang="ja-JP" altLang="en-US" sz="2000" b="1" dirty="0">
                <a:latin typeface="+mn-ea"/>
                <a:ea typeface="+mn-ea"/>
              </a:rPr>
              <a:t>旭　真理子</a:t>
            </a:r>
          </a:p>
        </p:txBody>
      </p:sp>
      <p:sp>
        <p:nvSpPr>
          <p:cNvPr id="6" name="Content Placeholder 19">
            <a:extLst>
              <a:ext uri="{FF2B5EF4-FFF2-40B4-BE49-F238E27FC236}">
                <a16:creationId xmlns:a16="http://schemas.microsoft.com/office/drawing/2014/main" id="{69614F82-757C-4E7B-A5D7-9B18763BF5D6}"/>
              </a:ext>
            </a:extLst>
          </p:cNvPr>
          <p:cNvSpPr>
            <a:spLocks noGrp="1"/>
          </p:cNvSpPr>
          <p:nvPr>
            <p:ph idx="1"/>
          </p:nvPr>
        </p:nvSpPr>
        <p:spPr>
          <a:xfrm>
            <a:off x="4965437" y="405465"/>
            <a:ext cx="6586489" cy="5818355"/>
          </a:xfrm>
        </p:spPr>
        <p:txBody>
          <a:bodyPr>
            <a:normAutofit fontScale="40000" lnSpcReduction="20000"/>
          </a:bodyPr>
          <a:lstStyle/>
          <a:p>
            <a:pPr marL="0" indent="0">
              <a:buNone/>
            </a:pPr>
            <a:endParaRPr lang="en-US" altLang="ja-JP" sz="2400" dirty="0">
              <a:latin typeface="+mn-ea"/>
            </a:endParaRPr>
          </a:p>
          <a:p>
            <a:pPr marL="0" indent="0">
              <a:buNone/>
            </a:pPr>
            <a:r>
              <a:rPr lang="ja-JP" altLang="en-US" sz="2400" b="1" dirty="0">
                <a:latin typeface="+mn-ea"/>
              </a:rPr>
              <a:t>貴方のとなりに心の満たされるパートナーがいたら人生はどう変わるでしょうか？</a:t>
            </a:r>
          </a:p>
          <a:p>
            <a:pPr marL="0" indent="0">
              <a:buNone/>
            </a:pPr>
            <a:r>
              <a:rPr lang="ja-JP" altLang="en-US" sz="2400" b="1" dirty="0">
                <a:latin typeface="+mn-ea"/>
              </a:rPr>
              <a:t>少し目を閉じてイメージしてみると心が温かくなるのではないでしょうか。あなたが今、パートナー</a:t>
            </a:r>
            <a:endParaRPr lang="en-US" altLang="ja-JP" sz="2400" b="1" dirty="0">
              <a:latin typeface="+mn-ea"/>
            </a:endParaRPr>
          </a:p>
          <a:p>
            <a:pPr marL="0" indent="0">
              <a:buNone/>
            </a:pPr>
            <a:r>
              <a:rPr lang="ja-JP" altLang="en-US" sz="2400" b="1" dirty="0">
                <a:latin typeface="+mn-ea"/>
              </a:rPr>
              <a:t>と出会いたいと思うなら、その思いに素直になって行動することで未来はきっと幸せを届けてくれ</a:t>
            </a:r>
            <a:r>
              <a:rPr lang="ja-JP" altLang="en-US" sz="2400" b="1" dirty="0" err="1">
                <a:latin typeface="+mn-ea"/>
              </a:rPr>
              <a:t>ま</a:t>
            </a:r>
            <a:endParaRPr lang="en-US" altLang="ja-JP" sz="2400" b="1" dirty="0">
              <a:latin typeface="+mn-ea"/>
            </a:endParaRPr>
          </a:p>
          <a:p>
            <a:pPr marL="0" indent="0">
              <a:buNone/>
            </a:pPr>
            <a:r>
              <a:rPr lang="ja-JP" altLang="en-US" sz="2400" b="1" dirty="0">
                <a:latin typeface="+mn-ea"/>
              </a:rPr>
              <a:t>す。もし今、自分に自信がなくても大丈夫。私も昔、自信がなかった時代は苦しかった。でもその自</a:t>
            </a:r>
            <a:endParaRPr lang="en-US" altLang="ja-JP" sz="2400" b="1" dirty="0">
              <a:latin typeface="+mn-ea"/>
            </a:endParaRPr>
          </a:p>
          <a:p>
            <a:pPr marL="0" indent="0">
              <a:buNone/>
            </a:pPr>
            <a:r>
              <a:rPr lang="ja-JP" altLang="en-US" sz="2400" b="1" dirty="0">
                <a:latin typeface="+mn-ea"/>
              </a:rPr>
              <a:t>信のなさや苦しかったことにはすべてに意味があり幸せな人生につながっていることが分かった時、</a:t>
            </a:r>
            <a:endParaRPr lang="en-US" altLang="ja-JP" sz="2400" b="1" dirty="0">
              <a:latin typeface="+mn-ea"/>
            </a:endParaRPr>
          </a:p>
          <a:p>
            <a:pPr marL="0" indent="0">
              <a:buNone/>
            </a:pPr>
            <a:r>
              <a:rPr lang="ja-JP" altLang="en-US" sz="2400" b="1" dirty="0">
                <a:latin typeface="+mn-ea"/>
              </a:rPr>
              <a:t>自信のない自分を愛おしく感じました。</a:t>
            </a:r>
          </a:p>
          <a:p>
            <a:pPr marL="0" indent="0">
              <a:buNone/>
            </a:pPr>
            <a:r>
              <a:rPr lang="ja-JP" altLang="en-US" sz="2400" b="1" dirty="0">
                <a:latin typeface="+mn-ea"/>
              </a:rPr>
              <a:t>変わろうと無理に動かなくて大丈夫なのです。</a:t>
            </a:r>
          </a:p>
          <a:p>
            <a:pPr marL="0" indent="0">
              <a:buNone/>
            </a:pPr>
            <a:r>
              <a:rPr lang="ja-JP" altLang="en-US" sz="2400" b="1" dirty="0">
                <a:latin typeface="+mn-ea"/>
              </a:rPr>
              <a:t>あなたはあなたのままで素晴らしいのだから。</a:t>
            </a:r>
          </a:p>
          <a:p>
            <a:pPr marL="0" indent="0">
              <a:buNone/>
            </a:pPr>
            <a:r>
              <a:rPr lang="ja-JP" altLang="en-US" sz="2400" b="1" dirty="0">
                <a:latin typeface="+mn-ea"/>
              </a:rPr>
              <a:t>その素晴らしい部分を理解して受け入れていけばあなたの魅力は引き出され、運命の人に出会えます。一緒に</a:t>
            </a:r>
            <a:r>
              <a:rPr lang="ja-JP" altLang="en-US" sz="2400" b="1" dirty="0" err="1">
                <a:latin typeface="+mn-ea"/>
              </a:rPr>
              <a:t>い</a:t>
            </a:r>
            <a:endParaRPr lang="en-US" altLang="ja-JP" sz="2400" b="1" dirty="0">
              <a:latin typeface="+mn-ea"/>
            </a:endParaRPr>
          </a:p>
          <a:p>
            <a:pPr marL="0" indent="0">
              <a:buNone/>
            </a:pPr>
            <a:r>
              <a:rPr lang="ja-JP" altLang="en-US" sz="2400" b="1" dirty="0">
                <a:latin typeface="+mn-ea"/>
              </a:rPr>
              <a:t>て居心地のいい人、心の満たされる人を探しましょう。そして共に学びながら一緒に階段を上がっていき</a:t>
            </a:r>
            <a:r>
              <a:rPr lang="ja-JP" altLang="en-US" sz="2400" b="1" dirty="0" err="1">
                <a:latin typeface="+mn-ea"/>
              </a:rPr>
              <a:t>ましょ</a:t>
            </a:r>
            <a:endParaRPr lang="en-US" altLang="ja-JP" sz="2400" b="1" dirty="0">
              <a:latin typeface="+mn-ea"/>
            </a:endParaRPr>
          </a:p>
          <a:p>
            <a:pPr marL="0" indent="0">
              <a:buNone/>
            </a:pPr>
            <a:r>
              <a:rPr lang="ja-JP" altLang="en-US" sz="2400" b="1" dirty="0">
                <a:latin typeface="+mn-ea"/>
              </a:rPr>
              <a:t>う！</a:t>
            </a:r>
          </a:p>
          <a:p>
            <a:pPr marL="0" indent="0">
              <a:buNone/>
            </a:pPr>
            <a:r>
              <a:rPr lang="ja-JP" altLang="en-US" sz="2400" b="1" dirty="0">
                <a:latin typeface="+mn-ea"/>
              </a:rPr>
              <a:t>頑張るあなたを全力で応援します。</a:t>
            </a:r>
            <a:endParaRPr lang="en-US" sz="2400" b="1" dirty="0">
              <a:latin typeface="+mn-ea"/>
            </a:endParaRPr>
          </a:p>
          <a:p>
            <a:pPr marL="0" indent="0">
              <a:buNone/>
            </a:pPr>
            <a:endParaRPr lang="en-US" sz="2400" b="1" dirty="0">
              <a:latin typeface="+mn-ea"/>
            </a:endParaRPr>
          </a:p>
          <a:p>
            <a:pPr marL="0" indent="0">
              <a:buNone/>
            </a:pPr>
            <a:r>
              <a:rPr lang="en-US" altLang="ja-JP" sz="2400" b="1" dirty="0">
                <a:latin typeface="+mn-ea"/>
              </a:rPr>
              <a:t>【</a:t>
            </a:r>
            <a:r>
              <a:rPr lang="ja-JP" altLang="en-US" sz="2400" b="1" dirty="0">
                <a:latin typeface="+mn-ea"/>
              </a:rPr>
              <a:t>プロフィール</a:t>
            </a:r>
            <a:r>
              <a:rPr lang="en-US" altLang="ja-JP" sz="2400" b="1" dirty="0">
                <a:latin typeface="+mn-ea"/>
              </a:rPr>
              <a:t>】</a:t>
            </a:r>
          </a:p>
          <a:p>
            <a:pPr marL="0" indent="0">
              <a:buNone/>
            </a:pPr>
            <a:r>
              <a:rPr lang="ja-JP" altLang="en-US" sz="2400" b="1" dirty="0">
                <a:latin typeface="+mn-ea"/>
              </a:rPr>
              <a:t>職歴                結婚前はフリーランスのインテリアコーディネーター、照明コンサルタントに従事。</a:t>
            </a:r>
          </a:p>
          <a:p>
            <a:pPr marL="0" indent="0">
              <a:buNone/>
            </a:pPr>
            <a:r>
              <a:rPr lang="ja-JP" altLang="en-US" sz="2400" b="1" dirty="0">
                <a:latin typeface="+mn-ea"/>
              </a:rPr>
              <a:t>　　　　　　  結婚後は、大手結婚相談所に</a:t>
            </a:r>
            <a:r>
              <a:rPr lang="en-US" altLang="ja-JP" sz="2400" b="1" dirty="0">
                <a:latin typeface="+mn-ea"/>
              </a:rPr>
              <a:t>7</a:t>
            </a:r>
            <a:r>
              <a:rPr lang="ja-JP" altLang="en-US" sz="2400" b="1" dirty="0">
                <a:latin typeface="+mn-ea"/>
              </a:rPr>
              <a:t>年間勤務、多くの会員を成婚に導きました。</a:t>
            </a:r>
            <a:endParaRPr lang="en-US" altLang="ja-JP" sz="2400" b="1" dirty="0">
              <a:latin typeface="+mn-ea"/>
            </a:endParaRPr>
          </a:p>
          <a:p>
            <a:pPr marL="0" indent="0">
              <a:buNone/>
            </a:pPr>
            <a:endParaRPr lang="ja-JP" altLang="en-US" sz="2400" b="1" dirty="0">
              <a:latin typeface="+mn-ea"/>
            </a:endParaRPr>
          </a:p>
          <a:p>
            <a:pPr marL="0" indent="0">
              <a:buNone/>
            </a:pPr>
            <a:r>
              <a:rPr lang="ja-JP" altLang="en-US" sz="2400" b="1" dirty="0">
                <a:latin typeface="+mn-ea"/>
              </a:rPr>
              <a:t>出身地             神奈川県鎌倉市</a:t>
            </a:r>
            <a:endParaRPr lang="en-US" altLang="ja-JP" sz="2400" b="1" dirty="0">
              <a:latin typeface="+mn-ea"/>
            </a:endParaRPr>
          </a:p>
          <a:p>
            <a:pPr marL="0" indent="0">
              <a:buNone/>
            </a:pPr>
            <a:endParaRPr lang="ja-JP" altLang="en-US" sz="2400" b="1" dirty="0">
              <a:latin typeface="+mn-ea"/>
            </a:endParaRPr>
          </a:p>
          <a:p>
            <a:pPr marL="0" indent="0">
              <a:buNone/>
            </a:pPr>
            <a:r>
              <a:rPr lang="ja-JP" altLang="en-US" sz="2400" b="1" dirty="0">
                <a:latin typeface="+mn-ea"/>
              </a:rPr>
              <a:t>趣　味             夫婦で山歩き＆温泉、友人や兄弟とのランチ、パワースポット巡り、ガーデニング　　　　　</a:t>
            </a:r>
          </a:p>
          <a:p>
            <a:pPr marL="0" indent="0">
              <a:buNone/>
            </a:pPr>
            <a:endParaRPr lang="ja-JP" altLang="en-US" sz="2400" b="1" dirty="0">
              <a:latin typeface="+mn-ea"/>
            </a:endParaRPr>
          </a:p>
          <a:p>
            <a:pPr marL="0" indent="0">
              <a:buNone/>
            </a:pPr>
            <a:r>
              <a:rPr lang="ja-JP" altLang="en-US" sz="2400" b="1" dirty="0">
                <a:latin typeface="+mn-ea"/>
              </a:rPr>
              <a:t>性　格             人前に出るより、縁の下の力持ち的な存在。思い立ったら即行動がモットーです。</a:t>
            </a:r>
            <a:endParaRPr lang="en-US" altLang="ja-JP" sz="2400" b="1" dirty="0">
              <a:latin typeface="+mn-ea"/>
            </a:endParaRPr>
          </a:p>
          <a:p>
            <a:pPr marL="0" indent="0">
              <a:buNone/>
            </a:pPr>
            <a:endParaRPr lang="en-US" altLang="ja-JP" sz="2400" dirty="0">
              <a:latin typeface="+mn-ea"/>
            </a:endParaRPr>
          </a:p>
          <a:p>
            <a:pPr marL="0" indent="0">
              <a:buNone/>
            </a:pPr>
            <a:endParaRPr lang="en-US" altLang="ja-JP" sz="2400" dirty="0">
              <a:latin typeface="+mn-ea"/>
            </a:endParaRPr>
          </a:p>
          <a:p>
            <a:pPr marL="0" indent="0">
              <a:buNone/>
            </a:pPr>
            <a:endParaRPr lang="en-US" sz="2400" dirty="0">
              <a:latin typeface="+mn-ea"/>
            </a:endParaRPr>
          </a:p>
          <a:p>
            <a:pPr marL="0" indent="0">
              <a:buNone/>
            </a:pPr>
            <a:endParaRPr lang="en-US" sz="2400" dirty="0">
              <a:latin typeface="+mn-ea"/>
            </a:endParaRPr>
          </a:p>
          <a:p>
            <a:pPr marL="0" indent="0">
              <a:buNone/>
            </a:pPr>
            <a:endParaRPr lang="en-US" sz="2400" dirty="0">
              <a:latin typeface="+mn-ea"/>
            </a:endParaRPr>
          </a:p>
        </p:txBody>
      </p:sp>
      <p:pic>
        <p:nvPicPr>
          <p:cNvPr id="1026" name="Picture 2" descr="æ­ççå­">
            <a:extLst>
              <a:ext uri="{FF2B5EF4-FFF2-40B4-BE49-F238E27FC236}">
                <a16:creationId xmlns:a16="http://schemas.microsoft.com/office/drawing/2014/main" id="{32530249-2852-4C3F-875B-70B6F47A0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841" y="405465"/>
            <a:ext cx="3642624" cy="44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5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6CA31EC1-361F-460C-BDA1-1B524DDE115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defTabSz="914400"/>
            <a:r>
              <a:rPr kumimoji="1" lang="ja-JP" altLang="en-US" sz="5400" dirty="0">
                <a:solidFill>
                  <a:schemeClr val="bg1">
                    <a:lumMod val="95000"/>
                    <a:lumOff val="5000"/>
                  </a:schemeClr>
                </a:solidFill>
                <a:latin typeface="+mn-ea"/>
                <a:ea typeface="+mn-ea"/>
              </a:rPr>
              <a:t>婚活がうまくいく人</a:t>
            </a:r>
            <a:br>
              <a:rPr lang="en-US" altLang="ja-JP" sz="5400" dirty="0">
                <a:solidFill>
                  <a:schemeClr val="bg1">
                    <a:lumMod val="95000"/>
                    <a:lumOff val="5000"/>
                  </a:schemeClr>
                </a:solidFill>
                <a:latin typeface="+mn-ea"/>
                <a:ea typeface="+mn-ea"/>
              </a:rPr>
            </a:br>
            <a:r>
              <a:rPr lang="ja-JP" altLang="en-US" sz="5400" dirty="0">
                <a:solidFill>
                  <a:schemeClr val="bg1">
                    <a:lumMod val="95000"/>
                    <a:lumOff val="5000"/>
                  </a:schemeClr>
                </a:solidFill>
                <a:latin typeface="+mn-ea"/>
                <a:ea typeface="+mn-ea"/>
              </a:rPr>
              <a:t>とは</a:t>
            </a:r>
            <a:endParaRPr kumimoji="1" lang="ja-JP" altLang="en-US" sz="5400" dirty="0">
              <a:solidFill>
                <a:schemeClr val="bg1">
                  <a:lumMod val="95000"/>
                  <a:lumOff val="5000"/>
                </a:schemeClr>
              </a:solidFill>
              <a:latin typeface="+mn-ea"/>
              <a:ea typeface="+mn-ea"/>
            </a:endParaRPr>
          </a:p>
        </p:txBody>
      </p:sp>
    </p:spTree>
    <p:extLst>
      <p:ext uri="{BB962C8B-B14F-4D97-AF65-F5344CB8AC3E}">
        <p14:creationId xmlns:p14="http://schemas.microsoft.com/office/powerpoint/2010/main" val="135393872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descr="木, 人, 結婚式, 屋外 が含まれている画像&#10;&#10;非常に高い精度で生成された説明">
            <a:extLst>
              <a:ext uri="{FF2B5EF4-FFF2-40B4-BE49-F238E27FC236}">
                <a16:creationId xmlns:a16="http://schemas.microsoft.com/office/drawing/2014/main" id="{1037B46F-4681-4166-AA46-6F8E63E472D1}"/>
              </a:ext>
            </a:extLst>
          </p:cNvPr>
          <p:cNvPicPr>
            <a:picLocks noChangeAspect="1"/>
          </p:cNvPicPr>
          <p:nvPr/>
        </p:nvPicPr>
        <p:blipFill rotWithShape="1">
          <a:blip r:embed="rId2">
            <a:extLst>
              <a:ext uri="{28A0092B-C50C-407E-A947-70E740481C1C}">
                <a14:useLocalDpi xmlns:a14="http://schemas.microsoft.com/office/drawing/2010/main" val="0"/>
              </a:ext>
            </a:extLst>
          </a:blip>
          <a:srcRect l="3361" r="-2" b="-2"/>
          <a:stretch/>
        </p:blipFill>
        <p:spPr>
          <a:xfrm>
            <a:off x="838200" y="-3810"/>
            <a:ext cx="9928860" cy="6858001"/>
          </a:xfrm>
          <a:prstGeom prst="rect">
            <a:avLst/>
          </a:prstGeom>
        </p:spPr>
      </p:pic>
      <p:pic>
        <p:nvPicPr>
          <p:cNvPr id="10" name="Picture 9">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正方形/長方形 5">
            <a:extLst>
              <a:ext uri="{FF2B5EF4-FFF2-40B4-BE49-F238E27FC236}">
                <a16:creationId xmlns:a16="http://schemas.microsoft.com/office/drawing/2014/main" id="{A38B29BC-3DE0-4098-A50E-7C05843B5BF1}"/>
              </a:ext>
            </a:extLst>
          </p:cNvPr>
          <p:cNvSpPr/>
          <p:nvPr/>
        </p:nvSpPr>
        <p:spPr>
          <a:xfrm>
            <a:off x="195944" y="5055602"/>
            <a:ext cx="12192000" cy="1200329"/>
          </a:xfrm>
          <a:prstGeom prst="rect">
            <a:avLst/>
          </a:prstGeom>
          <a:solidFill>
            <a:schemeClr val="bg1"/>
          </a:solidFill>
        </p:spPr>
        <p:txBody>
          <a:bodyPr wrap="square" lIns="91440" tIns="45720" rIns="91440" bIns="45720">
            <a:spAutoFit/>
          </a:bodyPr>
          <a:lstStyle/>
          <a:p>
            <a:pPr algn="ctr"/>
            <a:r>
              <a:rPr lang="ja-JP" altLang="en-US" sz="3600" b="0" cap="none" spc="0" dirty="0">
                <a:ln w="0"/>
                <a:effectLst>
                  <a:outerShdw blurRad="38100" dist="25400" dir="5400000" algn="ctr" rotWithShape="0">
                    <a:srgbClr val="6E747A">
                      <a:alpha val="43000"/>
                    </a:srgbClr>
                  </a:outerShdw>
                </a:effectLst>
                <a:latin typeface="+mn-ea"/>
              </a:rPr>
              <a:t>どんな人が短期間で</a:t>
            </a:r>
            <a:endParaRPr lang="en-US" altLang="ja-JP" sz="3600" b="0" cap="none" spc="0" dirty="0">
              <a:ln w="0"/>
              <a:effectLst>
                <a:outerShdw blurRad="38100" dist="25400" dir="5400000" algn="ctr" rotWithShape="0">
                  <a:srgbClr val="6E747A">
                    <a:alpha val="43000"/>
                  </a:srgbClr>
                </a:outerShdw>
              </a:effectLst>
              <a:latin typeface="+mn-ea"/>
            </a:endParaRPr>
          </a:p>
          <a:p>
            <a:pPr algn="ctr"/>
            <a:r>
              <a:rPr lang="ja-JP" altLang="en-US" sz="3600" dirty="0">
                <a:ln w="0"/>
                <a:effectLst>
                  <a:outerShdw blurRad="38100" dist="25400" dir="5400000" algn="ctr" rotWithShape="0">
                    <a:srgbClr val="6E747A">
                      <a:alpha val="43000"/>
                    </a:srgbClr>
                  </a:outerShdw>
                </a:effectLst>
                <a:latin typeface="+mn-ea"/>
              </a:rPr>
              <a:t>運命の</a:t>
            </a:r>
            <a:r>
              <a:rPr lang="ja-JP" altLang="en-US" sz="3600" b="0" cap="none" spc="0" dirty="0">
                <a:ln w="0"/>
                <a:effectLst>
                  <a:outerShdw blurRad="38100" dist="25400" dir="5400000" algn="ctr" rotWithShape="0">
                    <a:srgbClr val="6E747A">
                      <a:alpha val="43000"/>
                    </a:srgbClr>
                  </a:outerShdw>
                </a:effectLst>
                <a:latin typeface="+mn-ea"/>
              </a:rPr>
              <a:t>人と出会うと思いますか？</a:t>
            </a:r>
          </a:p>
        </p:txBody>
      </p:sp>
    </p:spTree>
    <p:extLst>
      <p:ext uri="{BB962C8B-B14F-4D97-AF65-F5344CB8AC3E}">
        <p14:creationId xmlns:p14="http://schemas.microsoft.com/office/powerpoint/2010/main" val="182111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7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コンテンツ プレースホルダー 2">
            <a:extLst>
              <a:ext uri="{FF2B5EF4-FFF2-40B4-BE49-F238E27FC236}">
                <a16:creationId xmlns:a16="http://schemas.microsoft.com/office/drawing/2014/main" id="{24BB4EF6-570D-4ACC-B256-B18CA66C1A5E}"/>
              </a:ext>
            </a:extLst>
          </p:cNvPr>
          <p:cNvSpPr>
            <a:spLocks noGrp="1"/>
          </p:cNvSpPr>
          <p:nvPr>
            <p:ph idx="1"/>
          </p:nvPr>
        </p:nvSpPr>
        <p:spPr>
          <a:xfrm>
            <a:off x="6767287" y="1628658"/>
            <a:ext cx="5304971" cy="3788830"/>
          </a:xfrm>
        </p:spPr>
        <p:txBody>
          <a:bodyPr anchor="ctr">
            <a:noAutofit/>
          </a:bodyPr>
          <a:lstStyle/>
          <a:p>
            <a:pPr marL="0" indent="0" algn="ctr">
              <a:buNone/>
            </a:pPr>
            <a:endParaRPr lang="en-US" altLang="ja-JP" sz="3600" b="1" dirty="0">
              <a:solidFill>
                <a:srgbClr val="000000"/>
              </a:solidFill>
              <a:latin typeface="+mn-ea"/>
            </a:endParaRPr>
          </a:p>
          <a:p>
            <a:pPr marL="0" indent="0" algn="ctr">
              <a:buNone/>
            </a:pPr>
            <a:r>
              <a:rPr lang="ja-JP" altLang="en-US" sz="3600" dirty="0">
                <a:solidFill>
                  <a:srgbClr val="000000"/>
                </a:solidFill>
                <a:latin typeface="+mn-ea"/>
              </a:rPr>
              <a:t>短期間で運命の人と</a:t>
            </a:r>
            <a:endParaRPr lang="en-US" altLang="ja-JP" sz="3600" dirty="0">
              <a:solidFill>
                <a:srgbClr val="000000"/>
              </a:solidFill>
              <a:latin typeface="+mn-ea"/>
            </a:endParaRPr>
          </a:p>
          <a:p>
            <a:pPr marL="0" indent="0" algn="ctr">
              <a:buNone/>
            </a:pPr>
            <a:r>
              <a:rPr lang="ja-JP" altLang="en-US" sz="3600" dirty="0">
                <a:solidFill>
                  <a:srgbClr val="000000"/>
                </a:solidFill>
                <a:latin typeface="+mn-ea"/>
              </a:rPr>
              <a:t>出会うために</a:t>
            </a:r>
            <a:endParaRPr lang="en-US" altLang="ja-JP" sz="3600" dirty="0">
              <a:solidFill>
                <a:srgbClr val="000000"/>
              </a:solidFill>
              <a:latin typeface="+mn-ea"/>
            </a:endParaRPr>
          </a:p>
          <a:p>
            <a:pPr marL="0" indent="0" algn="ctr">
              <a:buNone/>
            </a:pPr>
            <a:r>
              <a:rPr lang="ja-JP" altLang="en-US" sz="3600" dirty="0">
                <a:solidFill>
                  <a:srgbClr val="000000"/>
                </a:solidFill>
                <a:latin typeface="+mn-ea"/>
              </a:rPr>
              <a:t>欠かせない能力は</a:t>
            </a:r>
            <a:endParaRPr lang="en-US" altLang="ja-JP" sz="3600" dirty="0">
              <a:solidFill>
                <a:srgbClr val="000000"/>
              </a:solidFill>
              <a:latin typeface="+mn-ea"/>
            </a:endParaRPr>
          </a:p>
          <a:p>
            <a:pPr marL="0" indent="0" algn="ctr">
              <a:buNone/>
            </a:pPr>
            <a:r>
              <a:rPr lang="ja-JP" altLang="en-US" sz="4000" u="sng" dirty="0">
                <a:solidFill>
                  <a:srgbClr val="FF0000"/>
                </a:solidFill>
                <a:latin typeface="+mn-ea"/>
              </a:rPr>
              <a:t>主体性</a:t>
            </a:r>
            <a:endParaRPr lang="en-US" altLang="ja-JP" sz="4000" u="sng" dirty="0">
              <a:solidFill>
                <a:srgbClr val="FF0000"/>
              </a:solidFill>
              <a:latin typeface="+mn-ea"/>
            </a:endParaRPr>
          </a:p>
          <a:p>
            <a:pPr algn="ctr"/>
            <a:endParaRPr lang="en-US" altLang="ja-JP" sz="3600" b="1" dirty="0">
              <a:solidFill>
                <a:srgbClr val="000000"/>
              </a:solidFill>
              <a:latin typeface="+mn-ea"/>
            </a:endParaRPr>
          </a:p>
          <a:p>
            <a:pPr marL="0" indent="0" algn="ctr">
              <a:buNone/>
            </a:pPr>
            <a:r>
              <a:rPr lang="ja-JP" altLang="en-US" sz="3600" dirty="0">
                <a:solidFill>
                  <a:srgbClr val="000000"/>
                </a:solidFill>
                <a:latin typeface="+mn-ea"/>
              </a:rPr>
              <a:t>必要な事は</a:t>
            </a:r>
            <a:endParaRPr lang="en-US" altLang="ja-JP" sz="3600" dirty="0">
              <a:solidFill>
                <a:srgbClr val="000000"/>
              </a:solidFill>
              <a:latin typeface="+mn-ea"/>
            </a:endParaRPr>
          </a:p>
          <a:p>
            <a:pPr marL="0" indent="0" algn="ctr">
              <a:buNone/>
            </a:pPr>
            <a:r>
              <a:rPr lang="ja-JP" altLang="en-US" sz="4000" u="sng" dirty="0">
                <a:solidFill>
                  <a:srgbClr val="FF0000"/>
                </a:solidFill>
                <a:latin typeface="+mn-ea"/>
              </a:rPr>
              <a:t>自己分析</a:t>
            </a:r>
            <a:endParaRPr lang="en-US" altLang="ja-JP" sz="4000" u="sng" dirty="0">
              <a:solidFill>
                <a:srgbClr val="FF0000"/>
              </a:solidFill>
              <a:latin typeface="+mn-ea"/>
            </a:endParaRPr>
          </a:p>
          <a:p>
            <a:pPr marL="0" indent="0" algn="ctr">
              <a:buNone/>
            </a:pPr>
            <a:endParaRPr lang="en-US" altLang="ja-JP" sz="3600" dirty="0">
              <a:solidFill>
                <a:srgbClr val="000000"/>
              </a:solidFill>
              <a:latin typeface="+mn-ea"/>
            </a:endParaRPr>
          </a:p>
        </p:txBody>
      </p:sp>
      <p:pic>
        <p:nvPicPr>
          <p:cNvPr id="12" name="図 11" descr="テキスト が含まれている画像&#10;&#10;非常に高い精度で生成された説明">
            <a:extLst>
              <a:ext uri="{FF2B5EF4-FFF2-40B4-BE49-F238E27FC236}">
                <a16:creationId xmlns:a16="http://schemas.microsoft.com/office/drawing/2014/main" id="{AAFEF625-CF29-4979-B9FF-409AFDC73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879" y="1069891"/>
            <a:ext cx="6487886" cy="4906363"/>
          </a:xfrm>
          <a:prstGeom prst="rect">
            <a:avLst/>
          </a:prstGeom>
        </p:spPr>
      </p:pic>
    </p:spTree>
    <p:extLst>
      <p:ext uri="{BB962C8B-B14F-4D97-AF65-F5344CB8AC3E}">
        <p14:creationId xmlns:p14="http://schemas.microsoft.com/office/powerpoint/2010/main" val="11445186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2570</Words>
  <Application>Microsoft Office PowerPoint</Application>
  <PresentationFormat>ワイド画面</PresentationFormat>
  <Paragraphs>331</Paragraphs>
  <Slides>35</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35</vt:i4>
      </vt:variant>
    </vt:vector>
  </HeadingPairs>
  <TitlesOfParts>
    <vt:vector size="43" baseType="lpstr">
      <vt:lpstr>-apple-system</vt:lpstr>
      <vt:lpstr>Lucida Grande</vt:lpstr>
      <vt:lpstr>ＭＳ Ｐゴシック</vt:lpstr>
      <vt:lpstr>游ゴシック</vt:lpstr>
      <vt:lpstr>游ゴシック Light</vt:lpstr>
      <vt:lpstr>游明朝 Demibold</vt:lpstr>
      <vt:lpstr>Arial</vt:lpstr>
      <vt:lpstr>Office テーマ</vt:lpstr>
      <vt:lpstr>PowerPoint プレゼンテーション</vt:lpstr>
      <vt:lpstr> マリアージュ旭</vt:lpstr>
      <vt:lpstr>PowerPoint プレゼンテーション</vt:lpstr>
      <vt:lpstr>PowerPoint プレゼンテーション</vt:lpstr>
      <vt:lpstr>PowerPoint プレゼンテーション</vt:lpstr>
      <vt:lpstr>マリアージュ旭  旭　真理子</vt:lpstr>
      <vt:lpstr>婚活がうまくいく人 とは</vt:lpstr>
      <vt:lpstr>PowerPoint プレゼンテーション</vt:lpstr>
      <vt:lpstr>PowerPoint プレゼンテーション</vt:lpstr>
      <vt:lpstr>短期間で運命の人と出会うことができる主体的な人とは？</vt:lpstr>
      <vt:lpstr>PowerPoint プレゼンテーション</vt:lpstr>
      <vt:lpstr>「主体的な人」の言葉</vt:lpstr>
      <vt:lpstr>ABC理論</vt:lpstr>
      <vt:lpstr>短期間で運命の人と出会う ことができる自己分析とは？</vt:lpstr>
      <vt:lpstr>PowerPoint プレゼンテーション</vt:lpstr>
      <vt:lpstr>数で理解する 結婚</vt:lpstr>
      <vt:lpstr>35歳過ぎると結婚はほぼ不可能 できたのは「男性で3% 女性で2%」</vt:lpstr>
      <vt:lpstr>PowerPoint プレゼンテーション</vt:lpstr>
      <vt:lpstr>自然恋愛での結婚は昔も今も一定数 </vt:lpstr>
      <vt:lpstr>PowerPoint プレゼンテーション</vt:lpstr>
      <vt:lpstr>実際の活動の進め方・頻度　20代</vt:lpstr>
      <vt:lpstr>実際の活動の進め方・頻度　30代</vt:lpstr>
      <vt:lpstr>実際の活動の進め方・頻度　40代</vt:lpstr>
      <vt:lpstr>なぜ結婚相談所 なのか？</vt:lpstr>
      <vt:lpstr>結婚相手と出会える可能性</vt:lpstr>
      <vt:lpstr>埃をかぶった 缶詰の話</vt:lpstr>
      <vt:lpstr>いけすと大海原 での釣りの話</vt:lpstr>
      <vt:lpstr>仲人が存在するかどうか？</vt:lpstr>
      <vt:lpstr>情報サービス型か成功報酬型か？</vt:lpstr>
      <vt:lpstr>そしてさらなる  質の高い出会い</vt:lpstr>
      <vt:lpstr>イベントの一例</vt:lpstr>
      <vt:lpstr>会員様のお喜びの声</vt:lpstr>
      <vt:lpstr>各コースの 料金のご案内</vt:lpstr>
      <vt:lpstr>20代コース</vt:lpstr>
      <vt:lpstr>ネクストステージコース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眞野 裕代</dc:creator>
  <cp:lastModifiedBy>旭 真理子</cp:lastModifiedBy>
  <cp:revision>18</cp:revision>
  <cp:lastPrinted>2020-01-07T01:18:07Z</cp:lastPrinted>
  <dcterms:created xsi:type="dcterms:W3CDTF">2018-09-04T06:23:01Z</dcterms:created>
  <dcterms:modified xsi:type="dcterms:W3CDTF">2020-01-07T01:19:53Z</dcterms:modified>
</cp:coreProperties>
</file>