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7559675" cy="10691813"/>
  <p:notesSz cx="7100888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CC0000"/>
    <a:srgbClr val="336699"/>
    <a:srgbClr val="FFFFCC"/>
    <a:srgbClr val="3366CC"/>
    <a:srgbClr val="FFFF99"/>
    <a:srgbClr val="FF0000"/>
    <a:srgbClr val="FE4146"/>
    <a:srgbClr val="FF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0" autoAdjust="0"/>
    <p:restoredTop sz="94660"/>
  </p:normalViewPr>
  <p:slideViewPr>
    <p:cSldViewPr snapToGrid="0">
      <p:cViewPr>
        <p:scale>
          <a:sx n="80" d="100"/>
          <a:sy n="80" d="100"/>
        </p:scale>
        <p:origin x="1224" y="-2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図プレースホルダー 64"/>
          <p:cNvSpPr>
            <a:spLocks noGrp="1"/>
          </p:cNvSpPr>
          <p:nvPr>
            <p:ph type="pic" sz="quarter" idx="27" hasCustomPrompt="1"/>
          </p:nvPr>
        </p:nvSpPr>
        <p:spPr>
          <a:xfrm>
            <a:off x="-1409" y="5839084"/>
            <a:ext cx="2518458" cy="1682196"/>
          </a:xfrm>
          <a:custGeom>
            <a:avLst/>
            <a:gdLst>
              <a:gd name="connsiteX0" fmla="*/ 0 w 2518458"/>
              <a:gd name="connsiteY0" fmla="*/ 0 h 1682196"/>
              <a:gd name="connsiteX1" fmla="*/ 2518458 w 2518458"/>
              <a:gd name="connsiteY1" fmla="*/ 0 h 1682196"/>
              <a:gd name="connsiteX2" fmla="*/ 2518458 w 2518458"/>
              <a:gd name="connsiteY2" fmla="*/ 1682196 h 1682196"/>
              <a:gd name="connsiteX3" fmla="*/ 0 w 2518458"/>
              <a:gd name="connsiteY3" fmla="*/ 1682196 h 16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8458" h="1682196">
                <a:moveTo>
                  <a:pt x="0" y="0"/>
                </a:moveTo>
                <a:lnTo>
                  <a:pt x="2518458" y="0"/>
                </a:lnTo>
                <a:lnTo>
                  <a:pt x="2518458" y="1682196"/>
                </a:lnTo>
                <a:lnTo>
                  <a:pt x="0" y="1682196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36000">
            <a:no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2" name="テキスト プレースホルダー 31"/>
          <p:cNvSpPr>
            <a:spLocks noGrp="1"/>
          </p:cNvSpPr>
          <p:nvPr>
            <p:ph type="body" sz="quarter" idx="10" hasCustomPrompt="1"/>
          </p:nvPr>
        </p:nvSpPr>
        <p:spPr>
          <a:xfrm>
            <a:off x="2296610" y="4206113"/>
            <a:ext cx="3042319" cy="1208112"/>
          </a:xfrm>
        </p:spPr>
        <p:txBody>
          <a:bodyPr>
            <a:noAutofit/>
          </a:bodyPr>
          <a:lstStyle>
            <a:lvl1pPr marL="0" indent="0" algn="ctr">
              <a:buNone/>
              <a:defRPr sz="7000" b="1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</a:t>
            </a:r>
          </a:p>
        </p:txBody>
      </p:sp>
      <p:sp>
        <p:nvSpPr>
          <p:cNvPr id="35" name="テキスト プレースホルダー 33"/>
          <p:cNvSpPr>
            <a:spLocks noGrp="1"/>
          </p:cNvSpPr>
          <p:nvPr>
            <p:ph type="body" sz="quarter" idx="12" hasCustomPrompt="1"/>
          </p:nvPr>
        </p:nvSpPr>
        <p:spPr>
          <a:xfrm>
            <a:off x="188585" y="168615"/>
            <a:ext cx="1726976" cy="1577952"/>
          </a:xfrm>
        </p:spPr>
        <p:txBody>
          <a:bodyPr>
            <a:noAutofit/>
          </a:bodyPr>
          <a:lstStyle>
            <a:lvl1pPr marL="0" indent="0" algn="ctr">
              <a:buNone/>
              <a:defRPr sz="10000" b="1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6" name="テキスト プレースホルダー 33"/>
          <p:cNvSpPr>
            <a:spLocks noGrp="1"/>
          </p:cNvSpPr>
          <p:nvPr>
            <p:ph type="body" sz="quarter" idx="13" hasCustomPrompt="1"/>
          </p:nvPr>
        </p:nvSpPr>
        <p:spPr>
          <a:xfrm>
            <a:off x="1772220" y="168615"/>
            <a:ext cx="1726976" cy="1577952"/>
          </a:xfrm>
        </p:spPr>
        <p:txBody>
          <a:bodyPr>
            <a:noAutofit/>
          </a:bodyPr>
          <a:lstStyle>
            <a:lvl1pPr marL="0" indent="0" algn="ctr">
              <a:buNone/>
              <a:defRPr sz="10000" b="1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14" hasCustomPrompt="1"/>
          </p:nvPr>
        </p:nvSpPr>
        <p:spPr>
          <a:xfrm>
            <a:off x="3403947" y="742218"/>
            <a:ext cx="1510954" cy="886046"/>
          </a:xfrm>
        </p:spPr>
        <p:txBody>
          <a:bodyPr>
            <a:normAutofit/>
          </a:bodyPr>
          <a:lstStyle>
            <a:lvl1pPr marL="0" indent="0">
              <a:buNone/>
              <a:defRPr sz="4800" b="1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SUN</a:t>
            </a:r>
            <a:endParaRPr kumimoji="1" lang="ja-JP" altLang="en-US" dirty="0"/>
          </a:p>
        </p:txBody>
      </p:sp>
      <p:sp>
        <p:nvSpPr>
          <p:cNvPr id="24" name="テキスト プレースホルダー 33"/>
          <p:cNvSpPr>
            <a:spLocks noGrp="1"/>
          </p:cNvSpPr>
          <p:nvPr>
            <p:ph type="body" sz="quarter" idx="15" hasCustomPrompt="1"/>
          </p:nvPr>
        </p:nvSpPr>
        <p:spPr>
          <a:xfrm>
            <a:off x="4756357" y="457925"/>
            <a:ext cx="2803318" cy="1266417"/>
          </a:xfrm>
        </p:spPr>
        <p:txBody>
          <a:bodyPr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18:00~20:00</a:t>
            </a:r>
            <a:r>
              <a:rPr kumimoji="1" lang="ja-JP" altLang="en-US" dirty="0"/>
              <a:t> </a:t>
            </a:r>
            <a:r>
              <a:rPr kumimoji="1" lang="en-US" altLang="ja-JP" dirty="0"/>
              <a:t>(OPEN 17:30)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350787" y="10160446"/>
            <a:ext cx="6844080" cy="52501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主催：〇〇〇〇市〇〇〇〇商工会議所　　　協力：〇〇〇〇〇市 街コン実行委員会</a:t>
            </a:r>
          </a:p>
        </p:txBody>
      </p:sp>
      <p:sp>
        <p:nvSpPr>
          <p:cNvPr id="39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1579945" y="8522049"/>
            <a:ext cx="3525455" cy="444133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20</a:t>
            </a:r>
            <a:r>
              <a:rPr kumimoji="1" lang="ja-JP" altLang="en-US" dirty="0"/>
              <a:t>歳以上　独身の方限定</a:t>
            </a:r>
          </a:p>
        </p:txBody>
      </p:sp>
      <p:sp>
        <p:nvSpPr>
          <p:cNvPr id="43" name="テキスト プレースホルダー 2"/>
          <p:cNvSpPr>
            <a:spLocks noGrp="1"/>
          </p:cNvSpPr>
          <p:nvPr>
            <p:ph type="body" sz="quarter" idx="20" hasCustomPrompt="1"/>
          </p:nvPr>
        </p:nvSpPr>
        <p:spPr>
          <a:xfrm>
            <a:off x="305685" y="9535590"/>
            <a:ext cx="2935667" cy="443392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〇〇〇〇商工会議所</a:t>
            </a:r>
          </a:p>
        </p:txBody>
      </p:sp>
      <p:sp>
        <p:nvSpPr>
          <p:cNvPr id="44" name="テキスト プレースホルダー 2"/>
          <p:cNvSpPr>
            <a:spLocks noGrp="1"/>
          </p:cNvSpPr>
          <p:nvPr>
            <p:ph type="body" sz="quarter" idx="21" hasCustomPrompt="1"/>
          </p:nvPr>
        </p:nvSpPr>
        <p:spPr>
          <a:xfrm>
            <a:off x="3292152" y="8966182"/>
            <a:ext cx="4167455" cy="847128"/>
          </a:xfrm>
        </p:spPr>
        <p:txBody>
          <a:bodyPr>
            <a:noAutofit/>
          </a:bodyPr>
          <a:lstStyle>
            <a:lvl1pPr marL="0" indent="0">
              <a:buNone/>
              <a:defRPr sz="5400" b="1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47" name="テキスト プレースホルダー 2"/>
          <p:cNvSpPr>
            <a:spLocks noGrp="1"/>
          </p:cNvSpPr>
          <p:nvPr>
            <p:ph type="body" sz="quarter" idx="24" hasCustomPrompt="1"/>
          </p:nvPr>
        </p:nvSpPr>
        <p:spPr>
          <a:xfrm>
            <a:off x="683863" y="4174954"/>
            <a:ext cx="1017431" cy="587546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49" name="テキスト プレースホルダー 2"/>
          <p:cNvSpPr>
            <a:spLocks noGrp="1"/>
          </p:cNvSpPr>
          <p:nvPr>
            <p:ph type="body" sz="quarter" idx="25" hasCustomPrompt="1"/>
          </p:nvPr>
        </p:nvSpPr>
        <p:spPr>
          <a:xfrm>
            <a:off x="683863" y="4882031"/>
            <a:ext cx="1017431" cy="601684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57" name="テキスト プレースホルダー 56"/>
          <p:cNvSpPr>
            <a:spLocks noGrp="1"/>
          </p:cNvSpPr>
          <p:nvPr>
            <p:ph type="body" sz="quarter" idx="26" hasCustomPrompt="1"/>
          </p:nvPr>
        </p:nvSpPr>
        <p:spPr>
          <a:xfrm>
            <a:off x="5366295" y="7881413"/>
            <a:ext cx="1867711" cy="931128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注意事項など必要項目を入れましょう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注意事項など必要項目を入れましょう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注意事項など必要項目を入れましょう</a:t>
            </a:r>
          </a:p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/>
          <p:cNvSpPr>
            <a:spLocks noGrp="1"/>
          </p:cNvSpPr>
          <p:nvPr>
            <p:ph type="body" sz="quarter" idx="17" hasCustomPrompt="1"/>
          </p:nvPr>
        </p:nvSpPr>
        <p:spPr>
          <a:xfrm>
            <a:off x="1582275" y="8122447"/>
            <a:ext cx="3523125" cy="43696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男性　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　女性　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　</a:t>
            </a:r>
          </a:p>
        </p:txBody>
      </p:sp>
      <p:sp>
        <p:nvSpPr>
          <p:cNvPr id="41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1582275" y="7748601"/>
            <a:ext cx="3523125" cy="48012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〇〇〇〇市駅付近 飲食店（</a:t>
            </a:r>
            <a:r>
              <a:rPr kumimoji="1" lang="en-US" altLang="ja-JP" dirty="0"/>
              <a:t>0</a:t>
            </a:r>
            <a:r>
              <a:rPr kumimoji="1" lang="ja-JP" altLang="en-US" dirty="0"/>
              <a:t>店舗）</a:t>
            </a:r>
          </a:p>
        </p:txBody>
      </p:sp>
      <p:sp>
        <p:nvSpPr>
          <p:cNvPr id="45" name="テキスト プレースホルダー 2"/>
          <p:cNvSpPr>
            <a:spLocks noGrp="1"/>
          </p:cNvSpPr>
          <p:nvPr>
            <p:ph type="body" sz="quarter" idx="22" hasCustomPrompt="1"/>
          </p:nvPr>
        </p:nvSpPr>
        <p:spPr>
          <a:xfrm>
            <a:off x="3342952" y="9575424"/>
            <a:ext cx="4116655" cy="394689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http://XXXXXX_sample.aa.jp</a:t>
            </a:r>
            <a:endParaRPr kumimoji="1" lang="ja-JP" altLang="en-US" dirty="0"/>
          </a:p>
        </p:txBody>
      </p:sp>
      <p:sp>
        <p:nvSpPr>
          <p:cNvPr id="66" name="図プレースホルダー 65"/>
          <p:cNvSpPr>
            <a:spLocks noGrp="1"/>
          </p:cNvSpPr>
          <p:nvPr>
            <p:ph type="pic" sz="quarter" idx="28" hasCustomPrompt="1"/>
          </p:nvPr>
        </p:nvSpPr>
        <p:spPr>
          <a:xfrm>
            <a:off x="2517049" y="5839084"/>
            <a:ext cx="2518458" cy="1682196"/>
          </a:xfrm>
          <a:custGeom>
            <a:avLst/>
            <a:gdLst>
              <a:gd name="connsiteX0" fmla="*/ 0 w 2518458"/>
              <a:gd name="connsiteY0" fmla="*/ 0 h 1682196"/>
              <a:gd name="connsiteX1" fmla="*/ 2518458 w 2518458"/>
              <a:gd name="connsiteY1" fmla="*/ 0 h 1682196"/>
              <a:gd name="connsiteX2" fmla="*/ 2518458 w 2518458"/>
              <a:gd name="connsiteY2" fmla="*/ 1682196 h 1682196"/>
              <a:gd name="connsiteX3" fmla="*/ 0 w 2518458"/>
              <a:gd name="connsiteY3" fmla="*/ 1682196 h 16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8458" h="1682196">
                <a:moveTo>
                  <a:pt x="0" y="0"/>
                </a:moveTo>
                <a:lnTo>
                  <a:pt x="2518458" y="0"/>
                </a:lnTo>
                <a:lnTo>
                  <a:pt x="2518458" y="1682196"/>
                </a:lnTo>
                <a:lnTo>
                  <a:pt x="0" y="1682196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36000">
            <a:no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67" name="図プレースホルダー 66"/>
          <p:cNvSpPr>
            <a:spLocks noGrp="1"/>
          </p:cNvSpPr>
          <p:nvPr>
            <p:ph type="pic" sz="quarter" idx="29" hasCustomPrompt="1"/>
          </p:nvPr>
        </p:nvSpPr>
        <p:spPr>
          <a:xfrm>
            <a:off x="5041217" y="5839084"/>
            <a:ext cx="2518458" cy="1682196"/>
          </a:xfrm>
          <a:custGeom>
            <a:avLst/>
            <a:gdLst>
              <a:gd name="connsiteX0" fmla="*/ 0 w 2518458"/>
              <a:gd name="connsiteY0" fmla="*/ 0 h 1682196"/>
              <a:gd name="connsiteX1" fmla="*/ 2518458 w 2518458"/>
              <a:gd name="connsiteY1" fmla="*/ 0 h 1682196"/>
              <a:gd name="connsiteX2" fmla="*/ 2518458 w 2518458"/>
              <a:gd name="connsiteY2" fmla="*/ 1682196 h 1682196"/>
              <a:gd name="connsiteX3" fmla="*/ 0 w 2518458"/>
              <a:gd name="connsiteY3" fmla="*/ 1682196 h 16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8458" h="1682196">
                <a:moveTo>
                  <a:pt x="0" y="0"/>
                </a:moveTo>
                <a:lnTo>
                  <a:pt x="2518458" y="0"/>
                </a:lnTo>
                <a:lnTo>
                  <a:pt x="2518458" y="1682196"/>
                </a:lnTo>
                <a:lnTo>
                  <a:pt x="0" y="1682196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ctr"/>
          </a:blipFill>
        </p:spPr>
        <p:txBody>
          <a:bodyPr wrap="square" tIns="36000">
            <a:no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298023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32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9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3893460" y="8079753"/>
            <a:ext cx="3464507" cy="372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20</a:t>
            </a:r>
            <a:r>
              <a:rPr kumimoji="1" lang="ja-JP" altLang="en-US" dirty="0"/>
              <a:t>歳以上　独身の方限定</a:t>
            </a:r>
          </a:p>
        </p:txBody>
      </p:sp>
      <p:sp>
        <p:nvSpPr>
          <p:cNvPr id="15" name="テキスト プレースホルダー 2"/>
          <p:cNvSpPr>
            <a:spLocks noGrp="1"/>
          </p:cNvSpPr>
          <p:nvPr>
            <p:ph type="body" sz="quarter" idx="20" hasCustomPrompt="1"/>
          </p:nvPr>
        </p:nvSpPr>
        <p:spPr>
          <a:xfrm>
            <a:off x="305685" y="9450985"/>
            <a:ext cx="2761365" cy="443392"/>
          </a:xfrm>
        </p:spPr>
        <p:txBody>
          <a:bodyPr>
            <a:no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〇〇〇〇商工会議所</a:t>
            </a:r>
          </a:p>
        </p:txBody>
      </p:sp>
      <p:sp>
        <p:nvSpPr>
          <p:cNvPr id="16" name="テキスト プレースホルダー 2"/>
          <p:cNvSpPr>
            <a:spLocks noGrp="1"/>
          </p:cNvSpPr>
          <p:nvPr>
            <p:ph type="body" sz="quarter" idx="21" hasCustomPrompt="1"/>
          </p:nvPr>
        </p:nvSpPr>
        <p:spPr>
          <a:xfrm>
            <a:off x="3190552" y="9725812"/>
            <a:ext cx="4167455" cy="521203"/>
          </a:xfrm>
        </p:spPr>
        <p:txBody>
          <a:bodyPr>
            <a:noAutofit/>
          </a:bodyPr>
          <a:lstStyle>
            <a:lvl1pPr marL="0" indent="0">
              <a:buNone/>
              <a:defRPr sz="26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http://XXXXXX_sample.aa.jp</a:t>
            </a:r>
            <a:endParaRPr kumimoji="1" lang="ja-JP" altLang="en-US" dirty="0"/>
          </a:p>
        </p:txBody>
      </p:sp>
      <p:sp>
        <p:nvSpPr>
          <p:cNvPr id="17" name="テキスト プレースホルダー 56"/>
          <p:cNvSpPr>
            <a:spLocks noGrp="1"/>
          </p:cNvSpPr>
          <p:nvPr>
            <p:ph type="body" sz="quarter" idx="26" hasCustomPrompt="1"/>
          </p:nvPr>
        </p:nvSpPr>
        <p:spPr>
          <a:xfrm>
            <a:off x="418221" y="8996623"/>
            <a:ext cx="6857472" cy="337773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lang="en-US" altLang="ja-JP" dirty="0"/>
              <a:t>※</a:t>
            </a:r>
            <a:r>
              <a:rPr lang="ja-JP" altLang="en-US" dirty="0"/>
              <a:t>ここに注意事項など必要項目を入れましょう 　</a:t>
            </a:r>
            <a:r>
              <a:rPr lang="en-US" altLang="ja-JP" dirty="0"/>
              <a:t>※</a:t>
            </a:r>
            <a:r>
              <a:rPr lang="ja-JP" altLang="en-US" dirty="0"/>
              <a:t>ここに注意事項など必要項目を入れましょう</a:t>
            </a:r>
          </a:p>
        </p:txBody>
      </p:sp>
      <p:sp>
        <p:nvSpPr>
          <p:cNvPr id="18" name="テキスト プレースホルダー 2"/>
          <p:cNvSpPr>
            <a:spLocks noGrp="1"/>
          </p:cNvSpPr>
          <p:nvPr>
            <p:ph type="body" sz="quarter" idx="17" hasCustomPrompt="1"/>
          </p:nvPr>
        </p:nvSpPr>
        <p:spPr>
          <a:xfrm>
            <a:off x="3895790" y="7724481"/>
            <a:ext cx="3462217" cy="34774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男性　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　女性　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　</a:t>
            </a:r>
          </a:p>
        </p:txBody>
      </p:sp>
      <p:sp>
        <p:nvSpPr>
          <p:cNvPr id="19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3895790" y="7363418"/>
            <a:ext cx="3462217" cy="38208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〇〇〇〇市駅付近 飲食店（</a:t>
            </a:r>
            <a:r>
              <a:rPr kumimoji="1" lang="en-US" altLang="ja-JP" dirty="0"/>
              <a:t>0</a:t>
            </a:r>
            <a:r>
              <a:rPr kumimoji="1" lang="ja-JP" altLang="en-US" dirty="0"/>
              <a:t>店舗）</a:t>
            </a:r>
          </a:p>
        </p:txBody>
      </p:sp>
      <p:sp>
        <p:nvSpPr>
          <p:cNvPr id="20" name="テキスト プレースホルダー 2"/>
          <p:cNvSpPr>
            <a:spLocks noGrp="1"/>
          </p:cNvSpPr>
          <p:nvPr>
            <p:ph type="body" sz="quarter" idx="22" hasCustomPrompt="1"/>
          </p:nvPr>
        </p:nvSpPr>
        <p:spPr>
          <a:xfrm>
            <a:off x="302619" y="9793300"/>
            <a:ext cx="2764431" cy="422802"/>
          </a:xfrm>
        </p:spPr>
        <p:txBody>
          <a:bodyPr>
            <a:no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TEL : 00-0000-0000</a:t>
            </a:r>
            <a:endParaRPr kumimoji="1" lang="ja-JP" altLang="en-US" dirty="0"/>
          </a:p>
        </p:txBody>
      </p:sp>
      <p:sp>
        <p:nvSpPr>
          <p:cNvPr id="50" name="テキスト プレースホルダー 31"/>
          <p:cNvSpPr>
            <a:spLocks noGrp="1"/>
          </p:cNvSpPr>
          <p:nvPr>
            <p:ph type="body" sz="quarter" idx="28" hasCustomPrompt="1"/>
          </p:nvPr>
        </p:nvSpPr>
        <p:spPr>
          <a:xfrm>
            <a:off x="5257375" y="4929478"/>
            <a:ext cx="2403899" cy="959420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20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〇〇〇</a:t>
            </a:r>
          </a:p>
        </p:txBody>
      </p:sp>
      <p:sp>
        <p:nvSpPr>
          <p:cNvPr id="61" name="テキスト プレースホルダー 2"/>
          <p:cNvSpPr>
            <a:spLocks noGrp="1"/>
          </p:cNvSpPr>
          <p:nvPr>
            <p:ph type="body" sz="quarter" idx="30" hasCustomPrompt="1"/>
          </p:nvPr>
        </p:nvSpPr>
        <p:spPr>
          <a:xfrm>
            <a:off x="523704" y="6280049"/>
            <a:ext cx="1764349" cy="480128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平成</a:t>
            </a:r>
            <a:r>
              <a:rPr kumimoji="1" lang="en-US" altLang="ja-JP" dirty="0"/>
              <a:t>00</a:t>
            </a:r>
            <a:r>
              <a:rPr kumimoji="1" lang="ja-JP" altLang="en-US" dirty="0"/>
              <a:t>年</a:t>
            </a:r>
          </a:p>
        </p:txBody>
      </p:sp>
      <p:sp>
        <p:nvSpPr>
          <p:cNvPr id="67" name="テキスト プレースホルダー 2"/>
          <p:cNvSpPr>
            <a:spLocks noGrp="1"/>
          </p:cNvSpPr>
          <p:nvPr>
            <p:ph type="body" sz="quarter" idx="33" hasCustomPrompt="1"/>
          </p:nvPr>
        </p:nvSpPr>
        <p:spPr>
          <a:xfrm>
            <a:off x="5849737" y="6106879"/>
            <a:ext cx="1396388" cy="688859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68" name="テキスト プレースホルダー 2"/>
          <p:cNvSpPr>
            <a:spLocks noGrp="1"/>
          </p:cNvSpPr>
          <p:nvPr>
            <p:ph type="body" sz="quarter" idx="34" hasCustomPrompt="1"/>
          </p:nvPr>
        </p:nvSpPr>
        <p:spPr>
          <a:xfrm>
            <a:off x="701929" y="6773012"/>
            <a:ext cx="6416757" cy="573618"/>
          </a:xfrm>
        </p:spPr>
        <p:txBody>
          <a:bodyPr>
            <a:noAutofit/>
          </a:bodyPr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18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 </a:t>
            </a:r>
            <a:r>
              <a:rPr kumimoji="1" lang="en-US" altLang="ja-JP" dirty="0"/>
              <a:t>~ 20:00 (OPEN17:30) </a:t>
            </a:r>
            <a:endParaRPr kumimoji="1" lang="ja-JP" altLang="en-US" dirty="0"/>
          </a:p>
        </p:txBody>
      </p:sp>
      <p:sp>
        <p:nvSpPr>
          <p:cNvPr id="79" name="テキスト プレースホルダー 2"/>
          <p:cNvSpPr>
            <a:spLocks noGrp="1"/>
          </p:cNvSpPr>
          <p:nvPr>
            <p:ph type="body" sz="quarter" idx="35" hasCustomPrompt="1"/>
          </p:nvPr>
        </p:nvSpPr>
        <p:spPr>
          <a:xfrm>
            <a:off x="3893460" y="8451299"/>
            <a:ext cx="3464507" cy="36725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200</a:t>
            </a:r>
            <a:r>
              <a:rPr kumimoji="1" lang="ja-JP" altLang="en-US" dirty="0"/>
              <a:t>名（男性</a:t>
            </a:r>
            <a:r>
              <a:rPr kumimoji="1" lang="en-US" altLang="ja-JP" dirty="0"/>
              <a:t>000</a:t>
            </a:r>
            <a:r>
              <a:rPr kumimoji="1" lang="ja-JP" altLang="en-US" dirty="0"/>
              <a:t>名　女性</a:t>
            </a:r>
            <a:r>
              <a:rPr kumimoji="1" lang="en-US" altLang="ja-JP" dirty="0"/>
              <a:t>000</a:t>
            </a:r>
            <a:r>
              <a:rPr kumimoji="1" lang="ja-JP" altLang="en-US" dirty="0"/>
              <a:t>名）</a:t>
            </a:r>
          </a:p>
        </p:txBody>
      </p:sp>
      <p:sp>
        <p:nvSpPr>
          <p:cNvPr id="83" name="テキスト プレースホルダー 54"/>
          <p:cNvSpPr>
            <a:spLocks noGrp="1"/>
          </p:cNvSpPr>
          <p:nvPr>
            <p:ph type="body" sz="quarter" idx="36" hasCustomPrompt="1"/>
          </p:nvPr>
        </p:nvSpPr>
        <p:spPr>
          <a:xfrm>
            <a:off x="5014562" y="4309675"/>
            <a:ext cx="2558738" cy="72493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参加者大募集</a:t>
            </a:r>
            <a:r>
              <a:rPr kumimoji="1" lang="en-US" altLang="ja-JP" dirty="0"/>
              <a:t>!</a:t>
            </a:r>
            <a:endParaRPr kumimoji="1" lang="ja-JP" altLang="en-US" dirty="0"/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302619" y="10236646"/>
            <a:ext cx="6857472" cy="39819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主催：〇〇〇〇市〇〇〇〇商工会議所　　　協力：〇〇〇〇〇市 街コン実行委員会</a:t>
            </a:r>
          </a:p>
        </p:txBody>
      </p:sp>
      <p:sp>
        <p:nvSpPr>
          <p:cNvPr id="55" name="テキスト プレースホルダー 54"/>
          <p:cNvSpPr>
            <a:spLocks noGrp="1"/>
          </p:cNvSpPr>
          <p:nvPr>
            <p:ph type="body" sz="quarter" idx="29" hasCustomPrompt="1"/>
          </p:nvPr>
        </p:nvSpPr>
        <p:spPr>
          <a:xfrm>
            <a:off x="520832" y="7451543"/>
            <a:ext cx="2069968" cy="134707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FE41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  <a:endParaRPr kumimoji="1" lang="en-US" altLang="ja-JP" dirty="0"/>
          </a:p>
        </p:txBody>
      </p:sp>
      <p:sp>
        <p:nvSpPr>
          <p:cNvPr id="99" name="テキスト プレースホルダー 2"/>
          <p:cNvSpPr>
            <a:spLocks noGrp="1"/>
          </p:cNvSpPr>
          <p:nvPr>
            <p:ph type="body" sz="quarter" idx="38" hasCustomPrompt="1"/>
          </p:nvPr>
        </p:nvSpPr>
        <p:spPr>
          <a:xfrm>
            <a:off x="-1" y="613932"/>
            <a:ext cx="7592316" cy="613863"/>
          </a:xfrm>
        </p:spPr>
        <p:txBody>
          <a:bodyPr>
            <a:noAutofit/>
          </a:bodyPr>
          <a:lstStyle>
            <a:lvl1pPr marL="0" indent="0" algn="ctr">
              <a:buNone/>
              <a:defRPr sz="3300" b="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ここにキャッチコピーを入れましょう</a:t>
            </a:r>
          </a:p>
        </p:txBody>
      </p:sp>
      <p:sp>
        <p:nvSpPr>
          <p:cNvPr id="100" name="テキスト プレースホルダー 2"/>
          <p:cNvSpPr>
            <a:spLocks noGrp="1"/>
          </p:cNvSpPr>
          <p:nvPr>
            <p:ph type="body" sz="quarter" idx="39" hasCustomPrompt="1"/>
          </p:nvPr>
        </p:nvSpPr>
        <p:spPr>
          <a:xfrm>
            <a:off x="3359457" y="9457671"/>
            <a:ext cx="2231034" cy="352166"/>
          </a:xfrm>
        </p:spPr>
        <p:txBody>
          <a:bodyPr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詳細・お申し込みは </a:t>
            </a:r>
            <a:r>
              <a:rPr kumimoji="1" lang="en-US" altLang="ja-JP" dirty="0"/>
              <a:t>Web </a:t>
            </a:r>
            <a:r>
              <a:rPr kumimoji="1" lang="ja-JP" altLang="en-US" dirty="0"/>
              <a:t>で！</a:t>
            </a:r>
          </a:p>
        </p:txBody>
      </p:sp>
      <p:sp>
        <p:nvSpPr>
          <p:cNvPr id="21" name="テキスト プレースホルダー 2"/>
          <p:cNvSpPr>
            <a:spLocks noGrp="1"/>
          </p:cNvSpPr>
          <p:nvPr>
            <p:ph type="body" sz="quarter" idx="31" hasCustomPrompt="1"/>
          </p:nvPr>
        </p:nvSpPr>
        <p:spPr>
          <a:xfrm>
            <a:off x="2262387" y="5900081"/>
            <a:ext cx="1546717" cy="1160046"/>
          </a:xfrm>
        </p:spPr>
        <p:txBody>
          <a:bodyPr>
            <a:noAutofit/>
          </a:bodyPr>
          <a:lstStyle>
            <a:lvl1pPr marL="0" indent="0" algn="ctr">
              <a:buNone/>
              <a:defRPr sz="72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22" name="テキスト プレースホルダー 2"/>
          <p:cNvSpPr>
            <a:spLocks noGrp="1"/>
          </p:cNvSpPr>
          <p:nvPr>
            <p:ph type="body" sz="quarter" idx="37" hasCustomPrompt="1"/>
          </p:nvPr>
        </p:nvSpPr>
        <p:spPr>
          <a:xfrm>
            <a:off x="3989587" y="5900081"/>
            <a:ext cx="1546717" cy="1079858"/>
          </a:xfrm>
        </p:spPr>
        <p:txBody>
          <a:bodyPr>
            <a:noAutofit/>
          </a:bodyPr>
          <a:lstStyle>
            <a:lvl1pPr marL="0" indent="0" algn="ctr">
              <a:buNone/>
              <a:defRPr sz="7200" b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351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84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63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2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21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12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3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8E43E-2ACC-45F6-A5E8-E4BCC91B2F6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E4C97-598C-42CA-8202-4C7E47964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09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eigeki.jp/acces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7D92DE2-2BEF-4CD5-B416-E2DDB37B0FC5}"/>
              </a:ext>
            </a:extLst>
          </p:cNvPr>
          <p:cNvSpPr/>
          <p:nvPr/>
        </p:nvSpPr>
        <p:spPr>
          <a:xfrm>
            <a:off x="-51224" y="3305640"/>
            <a:ext cx="7702746" cy="5514321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テキスト プレースホルダー 18">
            <a:extLst>
              <a:ext uri="{FF2B5EF4-FFF2-40B4-BE49-F238E27FC236}">
                <a16:creationId xmlns:a16="http://schemas.microsoft.com/office/drawing/2014/main" id="{438FD512-0794-4465-A657-124B5EC2CB70}"/>
              </a:ext>
            </a:extLst>
          </p:cNvPr>
          <p:cNvSpPr txBox="1">
            <a:spLocks/>
          </p:cNvSpPr>
          <p:nvPr/>
        </p:nvSpPr>
        <p:spPr>
          <a:xfrm>
            <a:off x="4249132" y="5542383"/>
            <a:ext cx="3439458" cy="5621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>
                <a:solidFill>
                  <a:schemeClr val="tx1"/>
                </a:solidFill>
                <a:latin typeface="源ノ角ゴシック Bold" panose="020B0800000000000000" pitchFamily="34" charset="-128"/>
                <a:ea typeface="源ノ角ゴシック Bold" panose="020B0800000000000000" pitchFamily="34" charset="-128"/>
              </a:rPr>
              <a:t>ハートグラム開発者が来ます！</a:t>
            </a:r>
            <a:endParaRPr lang="en-US" altLang="ja-JP" sz="1200" dirty="0">
              <a:solidFill>
                <a:schemeClr val="tx1"/>
              </a:solidFill>
              <a:latin typeface="源ノ角ゴシック Bold" panose="020B0800000000000000" pitchFamily="34" charset="-128"/>
              <a:ea typeface="源ノ角ゴシック Bold" panose="020B0800000000000000" pitchFamily="34" charset="-128"/>
            </a:endParaRPr>
          </a:p>
          <a:p>
            <a:endParaRPr lang="ja-JP" altLang="en-US" sz="1800" dirty="0">
              <a:latin typeface="源ノ角ゴシック Bold" panose="020B0800000000000000" pitchFamily="34" charset="-128"/>
              <a:ea typeface="源ノ角ゴシック Bold" panose="020B0800000000000000" pitchFamily="34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8998371-7ED2-4630-84D8-8E00640A9C44}"/>
              </a:ext>
            </a:extLst>
          </p:cNvPr>
          <p:cNvSpPr/>
          <p:nvPr/>
        </p:nvSpPr>
        <p:spPr>
          <a:xfrm>
            <a:off x="1" y="10166287"/>
            <a:ext cx="7596562" cy="575262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97CD50-793E-455D-9911-F0E6DC7980FB}"/>
              </a:ext>
            </a:extLst>
          </p:cNvPr>
          <p:cNvSpPr/>
          <p:nvPr/>
        </p:nvSpPr>
        <p:spPr>
          <a:xfrm>
            <a:off x="-33442" y="-139869"/>
            <a:ext cx="7647896" cy="3765464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プレースホルダー 18">
            <a:extLst>
              <a:ext uri="{FF2B5EF4-FFF2-40B4-BE49-F238E27FC236}">
                <a16:creationId xmlns:a16="http://schemas.microsoft.com/office/drawing/2014/main" id="{D0C1C042-052F-4E6B-BF06-FF25176DBE93}"/>
              </a:ext>
            </a:extLst>
          </p:cNvPr>
          <p:cNvSpPr txBox="1">
            <a:spLocks/>
          </p:cNvSpPr>
          <p:nvPr/>
        </p:nvSpPr>
        <p:spPr>
          <a:xfrm>
            <a:off x="-88292" y="4966820"/>
            <a:ext cx="7592316" cy="613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2800" b="1" dirty="0">
              <a:effectLst>
                <a:glow rad="1524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テキスト プレースホルダー 14">
            <a:extLst>
              <a:ext uri="{FF2B5EF4-FFF2-40B4-BE49-F238E27FC236}">
                <a16:creationId xmlns:a16="http://schemas.microsoft.com/office/drawing/2014/main" id="{B9A2265E-6113-4BD9-9B2E-3832C033F6A1}"/>
              </a:ext>
            </a:extLst>
          </p:cNvPr>
          <p:cNvSpPr txBox="1">
            <a:spLocks/>
          </p:cNvSpPr>
          <p:nvPr/>
        </p:nvSpPr>
        <p:spPr>
          <a:xfrm>
            <a:off x="-5377183" y="3202720"/>
            <a:ext cx="6416757" cy="573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2400" b="1" kern="1200" baseline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1804B637-C189-42D9-97BB-601AF28C6A11}"/>
              </a:ext>
            </a:extLst>
          </p:cNvPr>
          <p:cNvSpPr txBox="1"/>
          <p:nvPr/>
        </p:nvSpPr>
        <p:spPr>
          <a:xfrm>
            <a:off x="16539" y="8783465"/>
            <a:ext cx="7487485" cy="291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【</a:t>
            </a:r>
            <a:r>
              <a:rPr kumimoji="1"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日時</a:t>
            </a:r>
            <a:r>
              <a:rPr kumimoji="1"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】</a:t>
            </a:r>
            <a:r>
              <a:rPr kumimoji="1" lang="en-US" altLang="ja-JP" sz="20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9</a:t>
            </a:r>
            <a:r>
              <a:rPr kumimoji="1"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月</a:t>
            </a:r>
            <a:r>
              <a:rPr kumimoji="1" lang="en-US" altLang="ja-JP" sz="20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9</a:t>
            </a:r>
            <a:r>
              <a:rPr kumimoji="1"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日</a:t>
            </a:r>
            <a:r>
              <a:rPr kumimoji="1" lang="ja-JP" altLang="en-US" sz="1400" b="1" dirty="0">
                <a:solidFill>
                  <a:srgbClr val="FF0000"/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（日）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9:30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 受付開始</a:t>
            </a:r>
            <a:r>
              <a:rPr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　</a:t>
            </a: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9:50</a:t>
            </a:r>
            <a:r>
              <a:rPr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～</a:t>
            </a: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11:50</a:t>
            </a:r>
            <a:r>
              <a:rPr lang="ja-JP" altLang="en-US" sz="11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（終了後ランチ会あり（会費</a:t>
            </a:r>
            <a:r>
              <a:rPr lang="en-US" altLang="ja-JP" sz="11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1,000</a:t>
            </a:r>
            <a:r>
              <a:rPr lang="ja-JP" altLang="en-US" sz="11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円程度））</a:t>
            </a:r>
            <a:endParaRPr lang="en-US" altLang="ja-JP" sz="1100" dirty="0">
              <a:latin typeface="源ノ角ゴシック JP Medium" panose="020B0600000000000000" pitchFamily="34" charset="-128"/>
              <a:ea typeface="源ノ角ゴシック JP Medium" panose="020B06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【</a:t>
            </a:r>
            <a:r>
              <a:rPr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場所</a:t>
            </a: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】</a:t>
            </a:r>
            <a:r>
              <a:rPr lang="zh-TW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場所</a:t>
            </a:r>
            <a:r>
              <a:rPr lang="en-US" altLang="zh-TW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:</a:t>
            </a:r>
            <a:r>
              <a:rPr lang="zh-TW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池袋 東京芸術劇場 会議室</a:t>
            </a: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5</a:t>
            </a:r>
            <a:r>
              <a:rPr lang="ja-JP" altLang="en-US" sz="16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　</a:t>
            </a:r>
            <a:r>
              <a:rPr lang="en-US" altLang="zh-TW" sz="12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  <a:hlinkClick r:id="rId2"/>
              </a:rPr>
              <a:t>https://www.geigeki.jp/access/</a:t>
            </a:r>
            <a:endParaRPr lang="en-US" altLang="zh-TW" sz="1200" dirty="0">
              <a:latin typeface="源ノ角ゴシック JP Medium" panose="020B0600000000000000" pitchFamily="34" charset="-128"/>
              <a:ea typeface="源ノ角ゴシック JP Medium" panose="020B06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【</a:t>
            </a:r>
            <a:r>
              <a:rPr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会費</a:t>
            </a: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】</a:t>
            </a:r>
            <a:r>
              <a:rPr lang="en-US" altLang="ja-JP" sz="20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2,000</a:t>
            </a:r>
            <a:r>
              <a:rPr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円　</a:t>
            </a:r>
            <a:r>
              <a:rPr lang="ja-JP" altLang="en-US" sz="1100" u="sng" dirty="0">
                <a:solidFill>
                  <a:srgbClr val="C00000"/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セミナー受講者は藤田先生の個別カウンセリング付き（通常</a:t>
            </a:r>
            <a:r>
              <a:rPr lang="en-US" altLang="ja-JP" sz="1100" u="sng" dirty="0">
                <a:solidFill>
                  <a:srgbClr val="C00000"/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15,000</a:t>
            </a:r>
            <a:r>
              <a:rPr lang="ja-JP" altLang="en-US" sz="1100" u="sng" dirty="0">
                <a:solidFill>
                  <a:srgbClr val="C00000"/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円相当）</a:t>
            </a:r>
            <a:endParaRPr lang="en-US" altLang="ja-JP" sz="1100" u="sng" dirty="0">
              <a:solidFill>
                <a:srgbClr val="C00000"/>
              </a:solidFill>
              <a:latin typeface="源ノ角ゴシック JP Medium" panose="020B0600000000000000" pitchFamily="34" charset="-128"/>
              <a:ea typeface="源ノ角ゴシック JP Medium" panose="020B06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【</a:t>
            </a:r>
            <a:r>
              <a:rPr lang="ja-JP" altLang="en-US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参加条件</a:t>
            </a:r>
            <a:r>
              <a:rPr lang="en-US" altLang="ja-JP" sz="14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】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一定の安定した収入のある男性（目安：年収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400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万円以上）　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源ノ角ゴシック JP Medium" panose="020B0600000000000000" pitchFamily="34" charset="-128"/>
              <a:ea typeface="源ノ角ゴシック JP Medium" panose="020B06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dirty="0">
                <a:latin typeface="源ノ角ゴシック JP Medium" panose="020B0600000000000000" pitchFamily="34" charset="-128"/>
                <a:ea typeface="源ノ角ゴシック JP Medium" panose="020B0600000000000000" pitchFamily="34" charset="-128"/>
              </a:rPr>
              <a:t>　　　　</a:t>
            </a:r>
            <a:endParaRPr lang="ja-JP" altLang="en-US" sz="1600" dirty="0">
              <a:solidFill>
                <a:srgbClr val="C00000"/>
              </a:solidFill>
            </a:endParaRPr>
          </a:p>
          <a:p>
            <a:endParaRPr lang="en-US" altLang="zh-TW" sz="1600" dirty="0"/>
          </a:p>
          <a:p>
            <a:br>
              <a:rPr lang="zh-TW" altLang="en-US" sz="1400" dirty="0"/>
            </a:br>
            <a:endParaRPr lang="ja-JP" altLang="en-US" sz="1600" b="1" dirty="0"/>
          </a:p>
          <a:p>
            <a:endParaRPr lang="en-US" altLang="ja-JP" sz="1600" dirty="0"/>
          </a:p>
          <a:p>
            <a:endParaRPr kumimoji="1" lang="ja-JP" altLang="en-US" sz="1600" dirty="0"/>
          </a:p>
        </p:txBody>
      </p:sp>
      <p:sp>
        <p:nvSpPr>
          <p:cNvPr id="16" name="ハート 15">
            <a:extLst>
              <a:ext uri="{FF2B5EF4-FFF2-40B4-BE49-F238E27FC236}">
                <a16:creationId xmlns:a16="http://schemas.microsoft.com/office/drawing/2014/main" id="{625114CF-3924-40B5-B1B1-444C64E2BEF7}"/>
              </a:ext>
            </a:extLst>
          </p:cNvPr>
          <p:cNvSpPr/>
          <p:nvPr/>
        </p:nvSpPr>
        <p:spPr>
          <a:xfrm>
            <a:off x="2250573" y="2061791"/>
            <a:ext cx="2922433" cy="1494199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C32EB0C-6F08-49B9-A0D2-2E9673F44435}"/>
              </a:ext>
            </a:extLst>
          </p:cNvPr>
          <p:cNvSpPr txBox="1"/>
          <p:nvPr/>
        </p:nvSpPr>
        <p:spPr>
          <a:xfrm>
            <a:off x="19631" y="75962"/>
            <a:ext cx="7668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3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分間で運命のパートナーを見分けられる</a:t>
            </a:r>
            <a:r>
              <a:rPr kumimoji="1"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【</a:t>
            </a:r>
            <a:r>
              <a:rPr kumimoji="1"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魔法のカード</a:t>
            </a:r>
            <a:r>
              <a:rPr kumimoji="1" lang="en-US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】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D207B78-875D-4539-9927-D76DB9CA6787}"/>
              </a:ext>
            </a:extLst>
          </p:cNvPr>
          <p:cNvSpPr txBox="1"/>
          <p:nvPr/>
        </p:nvSpPr>
        <p:spPr>
          <a:xfrm>
            <a:off x="-26622" y="507392"/>
            <a:ext cx="7678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Aharoni" panose="020B0604020202020204" pitchFamily="2" charset="-79"/>
              </a:rPr>
              <a:t>ハートグラム婚活セミナー</a:t>
            </a:r>
            <a:endParaRPr kumimoji="1" lang="en-US" altLang="ja-JP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Aharoni" panose="020B0604020202020204" pitchFamily="2" charset="-79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6BFA022-00D2-49D2-9296-104A7106A760}"/>
              </a:ext>
            </a:extLst>
          </p:cNvPr>
          <p:cNvSpPr txBox="1"/>
          <p:nvPr/>
        </p:nvSpPr>
        <p:spPr>
          <a:xfrm>
            <a:off x="-2349661" y="10242415"/>
            <a:ext cx="7303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お申し込みフォーム　　</a:t>
            </a:r>
            <a:endParaRPr kumimoji="1" lang="en-US" altLang="ja-JP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Aharoni" panose="020B0604020202020204" pitchFamily="2" charset="-79"/>
            </a:endParaRPr>
          </a:p>
        </p:txBody>
      </p:sp>
      <p:sp>
        <p:nvSpPr>
          <p:cNvPr id="60" name="テキスト プレースホルダー 18">
            <a:extLst>
              <a:ext uri="{FF2B5EF4-FFF2-40B4-BE49-F238E27FC236}">
                <a16:creationId xmlns:a16="http://schemas.microsoft.com/office/drawing/2014/main" id="{C534EEB0-7202-4E8D-BD06-AC152C07AD72}"/>
              </a:ext>
            </a:extLst>
          </p:cNvPr>
          <p:cNvSpPr txBox="1">
            <a:spLocks/>
          </p:cNvSpPr>
          <p:nvPr/>
        </p:nvSpPr>
        <p:spPr>
          <a:xfrm>
            <a:off x="350552" y="5895979"/>
            <a:ext cx="7592316" cy="613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源ノ角ゴシック Bold" panose="020B0800000000000000" pitchFamily="34" charset="-128"/>
                <a:ea typeface="源ノ角ゴシック Bold" panose="020B0800000000000000" pitchFamily="34" charset="-128"/>
              </a:rPr>
              <a:t>理想のパートナーがどんな人か分からない方へ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D6B38881-D34A-44AC-A889-6F1A57A1506B}"/>
              </a:ext>
            </a:extLst>
          </p:cNvPr>
          <p:cNvSpPr/>
          <p:nvPr/>
        </p:nvSpPr>
        <p:spPr>
          <a:xfrm>
            <a:off x="225953" y="6175925"/>
            <a:ext cx="4214412" cy="3700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プレースホルダー 18">
            <a:extLst>
              <a:ext uri="{FF2B5EF4-FFF2-40B4-BE49-F238E27FC236}">
                <a16:creationId xmlns:a16="http://schemas.microsoft.com/office/drawing/2014/main" id="{DD70BC50-B8AC-466D-83E5-777CE0BBA5FD}"/>
              </a:ext>
            </a:extLst>
          </p:cNvPr>
          <p:cNvSpPr txBox="1">
            <a:spLocks/>
          </p:cNvSpPr>
          <p:nvPr/>
        </p:nvSpPr>
        <p:spPr>
          <a:xfrm>
            <a:off x="-1382341" y="6208537"/>
            <a:ext cx="7592316" cy="613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solidFill>
                  <a:srgbClr val="C00000"/>
                </a:solidFill>
                <a:latin typeface="源ノ角ゴシック Bold" panose="020B0800000000000000" pitchFamily="34" charset="-128"/>
                <a:ea typeface="源ノ角ゴシック Bold" panose="020B0800000000000000" pitchFamily="34" charset="-128"/>
              </a:rPr>
              <a:t>3</a:t>
            </a:r>
            <a:r>
              <a:rPr lang="ja-JP" altLang="en-US" sz="1400" dirty="0">
                <a:solidFill>
                  <a:srgbClr val="C00000"/>
                </a:solidFill>
                <a:latin typeface="源ノ角ゴシック Bold" panose="020B0800000000000000" pitchFamily="34" charset="-128"/>
                <a:ea typeface="源ノ角ゴシック Bold" panose="020B0800000000000000" pitchFamily="34" charset="-128"/>
              </a:rPr>
              <a:t>分で理想のパートナー像がわかります！</a:t>
            </a:r>
          </a:p>
        </p:txBody>
      </p:sp>
      <p:sp>
        <p:nvSpPr>
          <p:cNvPr id="224" name="四角形: 角を丸くする 223">
            <a:extLst>
              <a:ext uri="{FF2B5EF4-FFF2-40B4-BE49-F238E27FC236}">
                <a16:creationId xmlns:a16="http://schemas.microsoft.com/office/drawing/2014/main" id="{190D84E4-A7BD-4E49-A46F-BCB0840AB06D}"/>
              </a:ext>
            </a:extLst>
          </p:cNvPr>
          <p:cNvSpPr/>
          <p:nvPr/>
        </p:nvSpPr>
        <p:spPr>
          <a:xfrm>
            <a:off x="223523" y="6641698"/>
            <a:ext cx="2056801" cy="209551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F32C5F3-C62E-4C7D-97F6-867FEC38A90B}"/>
              </a:ext>
            </a:extLst>
          </p:cNvPr>
          <p:cNvSpPr txBox="1"/>
          <p:nvPr/>
        </p:nvSpPr>
        <p:spPr>
          <a:xfrm>
            <a:off x="-20289" y="1213606"/>
            <a:ext cx="7616852" cy="782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ja-JP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女性の気持ちを１００％理解し</a:t>
            </a:r>
            <a:endParaRPr kumimoji="1" lang="en-US" altLang="ja-JP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Aharoni" panose="020B0604020202020204" pitchFamily="2" charset="-79"/>
            </a:endParaRPr>
          </a:p>
          <a:p>
            <a:pPr algn="ctr">
              <a:lnSpc>
                <a:spcPct val="130000"/>
              </a:lnSpc>
            </a:pPr>
            <a:r>
              <a:rPr lang="ja-JP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Aharoni" panose="020B0604020202020204" pitchFamily="2" charset="-79"/>
              </a:rPr>
              <a:t>２度目のデートで真剣交際に至る秘技公開！</a:t>
            </a:r>
            <a:endParaRPr kumimoji="1" lang="en-US" altLang="ja-JP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Aharoni" panose="020B0604020202020204" pitchFamily="2" charset="-79"/>
            </a:endParaRPr>
          </a:p>
        </p:txBody>
      </p:sp>
      <p:pic>
        <p:nvPicPr>
          <p:cNvPr id="4" name="図 3" descr="食べ物, 標識 が含まれている画像&#10;&#10;高い精度で生成された説明">
            <a:extLst>
              <a:ext uri="{FF2B5EF4-FFF2-40B4-BE49-F238E27FC236}">
                <a16:creationId xmlns:a16="http://schemas.microsoft.com/office/drawing/2014/main" id="{429FA5FF-DD81-4FA3-8FFD-C7461D329A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5634" y="5526750"/>
            <a:ext cx="1089556" cy="905876"/>
          </a:xfrm>
          <a:prstGeom prst="rect">
            <a:avLst/>
          </a:prstGeom>
        </p:spPr>
      </p:pic>
      <p:sp>
        <p:nvSpPr>
          <p:cNvPr id="47" name="テキスト プレースホルダー 18">
            <a:extLst>
              <a:ext uri="{FF2B5EF4-FFF2-40B4-BE49-F238E27FC236}">
                <a16:creationId xmlns:a16="http://schemas.microsoft.com/office/drawing/2014/main" id="{552781FC-156D-4E5C-8616-F8B27A06F9C7}"/>
              </a:ext>
            </a:extLst>
          </p:cNvPr>
          <p:cNvSpPr txBox="1">
            <a:spLocks/>
          </p:cNvSpPr>
          <p:nvPr/>
        </p:nvSpPr>
        <p:spPr>
          <a:xfrm>
            <a:off x="1698679" y="2505067"/>
            <a:ext cx="4085760" cy="993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ja-JP" altLang="en-US" sz="1500" dirty="0">
                <a:solidFill>
                  <a:srgbClr val="C0000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あなたにピッタリの</a:t>
            </a:r>
            <a:endParaRPr lang="en-US" altLang="ja-JP" sz="1500" dirty="0">
              <a:solidFill>
                <a:srgbClr val="C00000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1500" dirty="0">
                <a:solidFill>
                  <a:srgbClr val="C0000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理想のパートナーが分かる</a:t>
            </a:r>
            <a:endParaRPr lang="en-US" altLang="ja-JP" sz="1500" dirty="0">
              <a:solidFill>
                <a:srgbClr val="C00000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pPr>
              <a:lnSpc>
                <a:spcPct val="70000"/>
              </a:lnSpc>
            </a:pPr>
            <a:r>
              <a:rPr lang="ja-JP" altLang="en-US" sz="1500" dirty="0">
                <a:solidFill>
                  <a:srgbClr val="C0000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診断付き！</a:t>
            </a:r>
            <a:endParaRPr lang="en-US" altLang="ja-JP" sz="1500" dirty="0">
              <a:solidFill>
                <a:srgbClr val="C00000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3EE00AE-31D3-4346-BDB4-DD5281DF1A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178" y="3627777"/>
            <a:ext cx="3168283" cy="1882546"/>
          </a:xfrm>
          <a:prstGeom prst="rect">
            <a:avLst/>
          </a:prstGeom>
        </p:spPr>
      </p:pic>
      <p:pic>
        <p:nvPicPr>
          <p:cNvPr id="18" name="図 17" descr="食べ物, 標識 が含まれている画像&#10;&#10;高い精度で生成された説明">
            <a:extLst>
              <a:ext uri="{FF2B5EF4-FFF2-40B4-BE49-F238E27FC236}">
                <a16:creationId xmlns:a16="http://schemas.microsoft.com/office/drawing/2014/main" id="{EAC2E257-DAE7-40AB-BED9-253B408021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212" y="2278725"/>
            <a:ext cx="1466958" cy="121965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3435E19-BA9F-42A1-BCAD-D9BA7EFCF7B7}"/>
              </a:ext>
            </a:extLst>
          </p:cNvPr>
          <p:cNvSpPr/>
          <p:nvPr/>
        </p:nvSpPr>
        <p:spPr>
          <a:xfrm>
            <a:off x="4680272" y="5859890"/>
            <a:ext cx="2649898" cy="2868479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人, 壁, 男性, メガネ が含まれている画像&#10;&#10;非常に高い精度で生成された説明">
            <a:extLst>
              <a:ext uri="{FF2B5EF4-FFF2-40B4-BE49-F238E27FC236}">
                <a16:creationId xmlns:a16="http://schemas.microsoft.com/office/drawing/2014/main" id="{802614D2-B90C-4B2B-A29B-92A8B7A331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023" y="5954754"/>
            <a:ext cx="967090" cy="1450636"/>
          </a:xfrm>
          <a:prstGeom prst="rect">
            <a:avLst/>
          </a:prstGeom>
        </p:spPr>
      </p:pic>
      <p:sp>
        <p:nvSpPr>
          <p:cNvPr id="59" name="テキスト プレースホルダー 18">
            <a:extLst>
              <a:ext uri="{FF2B5EF4-FFF2-40B4-BE49-F238E27FC236}">
                <a16:creationId xmlns:a16="http://schemas.microsoft.com/office/drawing/2014/main" id="{F5D5A763-5864-49E7-9E5D-F3BF21E18975}"/>
              </a:ext>
            </a:extLst>
          </p:cNvPr>
          <p:cNvSpPr txBox="1">
            <a:spLocks/>
          </p:cNvSpPr>
          <p:nvPr/>
        </p:nvSpPr>
        <p:spPr>
          <a:xfrm>
            <a:off x="1625574" y="5978018"/>
            <a:ext cx="7592316" cy="14137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 sz="1000" dirty="0">
                <a:solidFill>
                  <a:srgbClr val="C00000"/>
                </a:solidFill>
                <a:latin typeface="源ノ角ゴシック Regular" panose="020B0500000000000000" pitchFamily="34" charset="-128"/>
                <a:ea typeface="源ノ角ゴシック Regular" panose="020B0500000000000000" pitchFamily="34" charset="-128"/>
              </a:rPr>
              <a:t>「ハートグラム」開発者</a:t>
            </a:r>
            <a:endParaRPr lang="en-US" altLang="ja-JP" sz="1000" dirty="0">
              <a:solidFill>
                <a:srgbClr val="C00000"/>
              </a:solidFill>
              <a:latin typeface="源ノ角ゴシック Regular" panose="020B0500000000000000" pitchFamily="34" charset="-128"/>
              <a:ea typeface="源ノ角ゴシック Regular" panose="020B0500000000000000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000" dirty="0">
                <a:solidFill>
                  <a:srgbClr val="C00000"/>
                </a:solidFill>
                <a:latin typeface="源ノ角ゴシック Regular" panose="020B0500000000000000" pitchFamily="34" charset="-128"/>
                <a:ea typeface="源ノ角ゴシック Regular" panose="020B0500000000000000" pitchFamily="34" charset="-128"/>
              </a:rPr>
              <a:t>婚活指導のカリスマ　</a:t>
            </a:r>
            <a:endParaRPr lang="en-US" altLang="ja-JP" sz="1000" dirty="0">
              <a:solidFill>
                <a:srgbClr val="C00000"/>
              </a:solidFill>
              <a:latin typeface="源ノ角ゴシック Regular" panose="020B0500000000000000" pitchFamily="34" charset="-128"/>
              <a:ea typeface="源ノ角ゴシック Regular" panose="020B0500000000000000" pitchFamily="34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000" u="sng" dirty="0">
                <a:solidFill>
                  <a:srgbClr val="C00000"/>
                </a:solidFill>
                <a:latin typeface="源ノ角ゴシック Regular" panose="020B0500000000000000" pitchFamily="34" charset="-128"/>
                <a:ea typeface="源ノ角ゴシック Regular" panose="020B0500000000000000" pitchFamily="34" charset="-128"/>
              </a:rPr>
              <a:t>藤田サトシ先生の実績</a:t>
            </a:r>
          </a:p>
        </p:txBody>
      </p:sp>
      <p:sp>
        <p:nvSpPr>
          <p:cNvPr id="73" name="テキスト プレースホルダー 18">
            <a:extLst>
              <a:ext uri="{FF2B5EF4-FFF2-40B4-BE49-F238E27FC236}">
                <a16:creationId xmlns:a16="http://schemas.microsoft.com/office/drawing/2014/main" id="{872D0623-8E55-4E6A-901F-FE93930E4D4D}"/>
              </a:ext>
            </a:extLst>
          </p:cNvPr>
          <p:cNvSpPr txBox="1">
            <a:spLocks/>
          </p:cNvSpPr>
          <p:nvPr/>
        </p:nvSpPr>
        <p:spPr>
          <a:xfrm>
            <a:off x="4663980" y="6672197"/>
            <a:ext cx="2992960" cy="2273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♦婚活系の著作は、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　講談社を始め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10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冊。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♦婚活塾を起業して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16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年。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♦</a:t>
            </a:r>
            <a:r>
              <a:rPr lang="ja-JP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「恋は話し方が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9</a:t>
            </a:r>
            <a:r>
              <a:rPr lang="ja-JP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割」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　</a:t>
            </a:r>
            <a:r>
              <a:rPr lang="ja-JP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は、紀伊国屋書店売上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第</a:t>
            </a:r>
            <a:r>
              <a:rPr lang="ja-JP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一位を記録。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♦日本最大のカップリングパーティー会社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　「エクシオジャパン」の講師歴</a:t>
            </a:r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9</a:t>
            </a: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年。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♦「日本仲人の会」理事。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♦「ハートグラム」創始者。</a:t>
            </a:r>
            <a:endParaRPr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l">
              <a:lnSpc>
                <a:spcPct val="80000"/>
              </a:lnSpc>
            </a:pPr>
            <a:endParaRPr lang="en-US" altLang="ja-JP" sz="1050" dirty="0">
              <a:solidFill>
                <a:schemeClr val="bg2">
                  <a:lumMod val="25000"/>
                </a:schemeClr>
              </a:solidFill>
              <a:latin typeface="源ノ角ゴシック Bold" panose="020B0800000000000000" pitchFamily="34" charset="-128"/>
              <a:ea typeface="源ノ角ゴシック Bold" panose="020B08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22974A-F9E6-4CFE-ABBD-278C8202C5A5}"/>
              </a:ext>
            </a:extLst>
          </p:cNvPr>
          <p:cNvSpPr txBox="1"/>
          <p:nvPr/>
        </p:nvSpPr>
        <p:spPr>
          <a:xfrm>
            <a:off x="2163085" y="10214292"/>
            <a:ext cx="486619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https://ssl.kokucheese.com/event/entry/533923/</a:t>
            </a:r>
            <a:endParaRPr lang="ja-JP" altLang="ja-JP" sz="1400" b="1" dirty="0">
              <a:solidFill>
                <a:schemeClr val="bg1"/>
              </a:solidFill>
            </a:endParaRPr>
          </a:p>
          <a:p>
            <a:r>
              <a:rPr lang="en-US" altLang="ja-JP" sz="1200" dirty="0"/>
              <a:t> </a:t>
            </a:r>
            <a:endParaRPr lang="ja-JP" altLang="ja-JP" sz="1200" dirty="0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498C5CBF-F21A-4412-A8B6-956239E3681F}"/>
              </a:ext>
            </a:extLst>
          </p:cNvPr>
          <p:cNvSpPr/>
          <p:nvPr/>
        </p:nvSpPr>
        <p:spPr>
          <a:xfrm>
            <a:off x="2394128" y="6637661"/>
            <a:ext cx="2156048" cy="209551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5D0320E6-3CAA-4CD8-AD20-974AB34FDB36}"/>
              </a:ext>
            </a:extLst>
          </p:cNvPr>
          <p:cNvSpPr/>
          <p:nvPr/>
        </p:nvSpPr>
        <p:spPr>
          <a:xfrm>
            <a:off x="142910" y="3931335"/>
            <a:ext cx="4166770" cy="190671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リボン: 上に曲がる 25">
            <a:extLst>
              <a:ext uri="{FF2B5EF4-FFF2-40B4-BE49-F238E27FC236}">
                <a16:creationId xmlns:a16="http://schemas.microsoft.com/office/drawing/2014/main" id="{EEB6DDFD-879B-4918-986E-22AA51F3D113}"/>
              </a:ext>
            </a:extLst>
          </p:cNvPr>
          <p:cNvSpPr/>
          <p:nvPr/>
        </p:nvSpPr>
        <p:spPr>
          <a:xfrm>
            <a:off x="304631" y="3680632"/>
            <a:ext cx="3809525" cy="468795"/>
          </a:xfrm>
          <a:prstGeom prst="ribbon2">
            <a:avLst>
              <a:gd name="adj1" fmla="val 21571"/>
              <a:gd name="adj2" fmla="val 75000"/>
            </a:avLst>
          </a:prstGeom>
          <a:solidFill>
            <a:srgbClr val="FFCCCC">
              <a:alpha val="99000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テキスト プレースホルダー 18">
            <a:extLst>
              <a:ext uri="{FF2B5EF4-FFF2-40B4-BE49-F238E27FC236}">
                <a16:creationId xmlns:a16="http://schemas.microsoft.com/office/drawing/2014/main" id="{C8D810BD-C537-44A5-8CEB-BB880C4166B1}"/>
              </a:ext>
            </a:extLst>
          </p:cNvPr>
          <p:cNvSpPr txBox="1">
            <a:spLocks/>
          </p:cNvSpPr>
          <p:nvPr/>
        </p:nvSpPr>
        <p:spPr>
          <a:xfrm>
            <a:off x="-1587095" y="3749352"/>
            <a:ext cx="7592316" cy="613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3300" b="0" kern="1200">
                <a:solidFill>
                  <a:srgbClr val="FE4146"/>
                </a:solidFill>
                <a:effectLst>
                  <a:glow rad="1524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>
                <a:solidFill>
                  <a:srgbClr val="C00000"/>
                </a:solidFill>
                <a:latin typeface="源ノ角ゴシック Bold" panose="020B0800000000000000" pitchFamily="34" charset="-128"/>
                <a:ea typeface="源ノ角ゴシック Bold" panose="020B0800000000000000" pitchFamily="34" charset="-128"/>
              </a:rPr>
              <a:t>ひとつでも〇が付く方は参加必須</a:t>
            </a:r>
          </a:p>
        </p:txBody>
      </p:sp>
      <p:sp>
        <p:nvSpPr>
          <p:cNvPr id="225" name="楕円 224">
            <a:extLst>
              <a:ext uri="{FF2B5EF4-FFF2-40B4-BE49-F238E27FC236}">
                <a16:creationId xmlns:a16="http://schemas.microsoft.com/office/drawing/2014/main" id="{AE6BC264-D532-4BE3-8F7C-5EF361E7304E}"/>
              </a:ext>
            </a:extLst>
          </p:cNvPr>
          <p:cNvSpPr/>
          <p:nvPr/>
        </p:nvSpPr>
        <p:spPr>
          <a:xfrm rot="5400000">
            <a:off x="3318527" y="6314689"/>
            <a:ext cx="293371" cy="1063154"/>
          </a:xfrm>
          <a:prstGeom prst="ellipse">
            <a:avLst/>
          </a:prstGeom>
          <a:solidFill>
            <a:srgbClr val="336699"/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5B2E6C-DD94-43A0-95C3-96096D33548D}"/>
              </a:ext>
            </a:extLst>
          </p:cNvPr>
          <p:cNvSpPr txBox="1"/>
          <p:nvPr/>
        </p:nvSpPr>
        <p:spPr>
          <a:xfrm>
            <a:off x="2427557" y="7043237"/>
            <a:ext cx="21795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ハートグラムチェックシート</a:t>
            </a:r>
            <a:endParaRPr kumimoji="1"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r>
              <a:rPr kumimoji="1" lang="ja-JP" altLang="en-US" sz="10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にチェック！</a:t>
            </a:r>
            <a:endParaRPr kumimoji="1"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kumimoji="1"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r>
              <a:rPr lang="ja-JP" altLang="en-US" sz="10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セミナー受講</a:t>
            </a:r>
            <a:endParaRPr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r>
              <a:rPr lang="ja-JP" altLang="en-US" sz="10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（ハートグラム診断あり）</a:t>
            </a:r>
            <a:endParaRPr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kumimoji="1"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r>
              <a:rPr kumimoji="1" lang="ja-JP" altLang="en-US" sz="10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あなたに合った</a:t>
            </a:r>
            <a:endParaRPr kumimoji="1"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r>
              <a:rPr kumimoji="1" lang="ja-JP" altLang="en-US" sz="10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パートナー像がわかる！</a:t>
            </a:r>
            <a:endParaRPr kumimoji="1" lang="en-US" altLang="ja-JP" sz="10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37317D6-F0FF-449E-9E08-967A962C829A}"/>
              </a:ext>
            </a:extLst>
          </p:cNvPr>
          <p:cNvSpPr txBox="1"/>
          <p:nvPr/>
        </p:nvSpPr>
        <p:spPr>
          <a:xfrm>
            <a:off x="2786438" y="6738184"/>
            <a:ext cx="13493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当日のながれ</a:t>
            </a:r>
            <a:endParaRPr lang="en-US" altLang="ja-JP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kumimoji="1" lang="en-US" altLang="ja-JP" sz="105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kumimoji="1" lang="en-US" altLang="ja-JP" sz="105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85738864-56B7-4EFD-A963-9C0F2CB666AE}"/>
              </a:ext>
            </a:extLst>
          </p:cNvPr>
          <p:cNvSpPr/>
          <p:nvPr/>
        </p:nvSpPr>
        <p:spPr>
          <a:xfrm>
            <a:off x="3214403" y="7452339"/>
            <a:ext cx="493463" cy="159696"/>
          </a:xfrm>
          <a:prstGeom prst="downArrow">
            <a:avLst/>
          </a:prstGeom>
          <a:noFill/>
          <a:ln w="19050">
            <a:solidFill>
              <a:srgbClr val="FE4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下 54">
            <a:extLst>
              <a:ext uri="{FF2B5EF4-FFF2-40B4-BE49-F238E27FC236}">
                <a16:creationId xmlns:a16="http://schemas.microsoft.com/office/drawing/2014/main" id="{4B25FA6A-ED83-40DA-B4A5-35C298B9BFCC}"/>
              </a:ext>
            </a:extLst>
          </p:cNvPr>
          <p:cNvSpPr/>
          <p:nvPr/>
        </p:nvSpPr>
        <p:spPr>
          <a:xfrm>
            <a:off x="3233566" y="8089143"/>
            <a:ext cx="493463" cy="159696"/>
          </a:xfrm>
          <a:prstGeom prst="downArrow">
            <a:avLst/>
          </a:prstGeom>
          <a:noFill/>
          <a:ln w="19050">
            <a:solidFill>
              <a:srgbClr val="FE41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4D2F1EE-F5E6-4E48-8651-1695E6826F20}"/>
              </a:ext>
            </a:extLst>
          </p:cNvPr>
          <p:cNvSpPr txBox="1"/>
          <p:nvPr/>
        </p:nvSpPr>
        <p:spPr>
          <a:xfrm>
            <a:off x="131962" y="6714542"/>
            <a:ext cx="23105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実践者様の声</a:t>
            </a:r>
            <a:endParaRPr kumimoji="1" lang="en-US" altLang="ja-JP" sz="1050" dirty="0">
              <a:solidFill>
                <a:schemeClr val="tx1">
                  <a:lumMod val="65000"/>
                  <a:lumOff val="35000"/>
                </a:schemeClr>
              </a:solidFill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 algn="ctr"/>
            <a:endParaRPr kumimoji="1" lang="en-US" altLang="ja-JP" sz="105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9BA4E7D-92B5-44B2-869D-79A6920654D3}"/>
              </a:ext>
            </a:extLst>
          </p:cNvPr>
          <p:cNvSpPr/>
          <p:nvPr/>
        </p:nvSpPr>
        <p:spPr>
          <a:xfrm>
            <a:off x="679228" y="6707393"/>
            <a:ext cx="1268811" cy="240366"/>
          </a:xfrm>
          <a:prstGeom prst="roundRect">
            <a:avLst/>
          </a:prstGeom>
          <a:noFill/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D9CB09E-FDFF-42D1-A0AE-9D1D17B39DF9}"/>
              </a:ext>
            </a:extLst>
          </p:cNvPr>
          <p:cNvSpPr txBox="1"/>
          <p:nvPr/>
        </p:nvSpPr>
        <p:spPr>
          <a:xfrm>
            <a:off x="323651" y="7058141"/>
            <a:ext cx="1934513" cy="1606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　　　　　　</a:t>
            </a:r>
            <a:r>
              <a:rPr lang="en-US" altLang="ja-JP" sz="8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O</a:t>
            </a:r>
            <a:r>
              <a:rPr lang="ja-JP" altLang="en-US" sz="8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様（</a:t>
            </a:r>
            <a:r>
              <a:rPr lang="en-US" altLang="ja-JP" sz="8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30</a:t>
            </a:r>
            <a:r>
              <a:rPr lang="ja-JP" altLang="en-US" sz="8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代後半男性）</a:t>
            </a:r>
            <a:endParaRPr lang="en-US" altLang="ja-JP" sz="8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endParaRPr lang="en-US" altLang="ja-JP" sz="7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　　　　　最初は「</a:t>
            </a:r>
            <a:r>
              <a:rPr lang="en-US" altLang="ja-JP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3</a:t>
            </a:r>
            <a:r>
              <a:rPr lang="ja-JP" altLang="en-US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分で運命のパートナーを見分けられる」なんてまったくイメージがつかず、疑心暗鬼でした。でも、セミナーに出てみたら、とても論理的な方法だと分かり、「こういうことだったのか！」と目からうろこの連続でした。すぐに実践してみたら、</a:t>
            </a:r>
            <a:r>
              <a:rPr lang="en-US" altLang="ja-JP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2</a:t>
            </a:r>
            <a:r>
              <a:rPr lang="ja-JP" altLang="en-US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度目でつまずいていたデートも</a:t>
            </a:r>
            <a:r>
              <a:rPr lang="en-US" altLang="ja-JP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3</a:t>
            </a:r>
            <a:r>
              <a:rPr lang="ja-JP" altLang="en-US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回目、</a:t>
            </a:r>
            <a:r>
              <a:rPr lang="en-US" altLang="ja-JP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4</a:t>
            </a:r>
            <a:r>
              <a:rPr lang="ja-JP" altLang="en-US" sz="700" dirty="0">
                <a:latin typeface="源ノ角ゴシック JP Regular" panose="020B0500000000000000" pitchFamily="34" charset="-128"/>
                <a:ea typeface="源ノ角ゴシック JP Regular" panose="020B0500000000000000" pitchFamily="34" charset="-128"/>
              </a:rPr>
              <a:t>回目とうまくいく様になりました。現在は自分にぴったり合ったパートナーができ交際も順調です。</a:t>
            </a:r>
            <a:endParaRPr lang="en-US" altLang="ja-JP" sz="700" dirty="0">
              <a:latin typeface="源ノ角ゴシック JP Regular" panose="020B0500000000000000" pitchFamily="34" charset="-128"/>
              <a:ea typeface="源ノ角ゴシック JP Regular" panose="020B0500000000000000" pitchFamily="34" charset="-128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29"/>
          </p:nvPr>
        </p:nvSpPr>
        <p:spPr>
          <a:xfrm>
            <a:off x="350552" y="3969621"/>
            <a:ext cx="4193818" cy="1347079"/>
          </a:xfrm>
        </p:spPr>
        <p:txBody>
          <a:bodyPr/>
          <a:lstStyle/>
          <a:p>
            <a:endParaRPr kumimoji="1" lang="en-US" altLang="ja-JP" dirty="0"/>
          </a:p>
          <a:p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♦パーティーで会話が盛り上がらない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♦パーティで連絡先が聞けてもデートの約束が取れない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♦パーティーで一番良いと思った人とマッチングできない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♦理想の相手と出会えない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♦理想の相手と出会っても付き合えない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♦理想の相手と出会っても会話が盛り上がらない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821D2B6-B0D3-4AAD-9E6B-E09B07E652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26" y="7022181"/>
            <a:ext cx="492814" cy="36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7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1046</TotalTime>
  <Words>204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HG丸ｺﾞｼｯｸM-PRO</vt:lpstr>
      <vt:lpstr>ＭＳ Ｐゴシック</vt:lpstr>
      <vt:lpstr>新細明體</vt:lpstr>
      <vt:lpstr>メイリオ</vt:lpstr>
      <vt:lpstr>源ノ角ゴシック Bold</vt:lpstr>
      <vt:lpstr>源ノ角ゴシック JP Bold</vt:lpstr>
      <vt:lpstr>源ノ角ゴシック JP Medium</vt:lpstr>
      <vt:lpstr>源ノ角ゴシック JP Normal</vt:lpstr>
      <vt:lpstr>源ノ角ゴシック JP Regular</vt:lpstr>
      <vt:lpstr>源ノ角ゴシック Regular</vt:lpstr>
      <vt:lpstr>Aharoni</vt:lpstr>
      <vt:lpstr>Arial</vt:lpstr>
      <vt:lpstr>Calibri</vt:lpstr>
      <vt:lpstr>Calibri Light</vt:lpstr>
      <vt:lpstr>Century Gothic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kaori</cp:lastModifiedBy>
  <cp:revision>84</cp:revision>
  <cp:lastPrinted>2018-08-11T11:48:52Z</cp:lastPrinted>
  <dcterms:created xsi:type="dcterms:W3CDTF">2015-03-09T07:24:26Z</dcterms:created>
  <dcterms:modified xsi:type="dcterms:W3CDTF">2018-08-22T11:29:30Z</dcterms:modified>
</cp:coreProperties>
</file>